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25" r:id="rId2"/>
    <p:sldId id="270" r:id="rId3"/>
    <p:sldId id="271" r:id="rId4"/>
    <p:sldId id="275" r:id="rId5"/>
    <p:sldId id="277" r:id="rId6"/>
    <p:sldId id="279" r:id="rId7"/>
    <p:sldId id="281" r:id="rId8"/>
    <p:sldId id="286" r:id="rId9"/>
    <p:sldId id="287" r:id="rId10"/>
    <p:sldId id="289" r:id="rId11"/>
    <p:sldId id="291" r:id="rId12"/>
    <p:sldId id="296" r:id="rId13"/>
    <p:sldId id="298" r:id="rId14"/>
    <p:sldId id="300" r:id="rId15"/>
    <p:sldId id="302" r:id="rId16"/>
    <p:sldId id="304" r:id="rId17"/>
    <p:sldId id="311" r:id="rId18"/>
    <p:sldId id="313" r:id="rId19"/>
    <p:sldId id="315" r:id="rId20"/>
    <p:sldId id="317" r:id="rId21"/>
    <p:sldId id="319" r:id="rId22"/>
    <p:sldId id="321" r:id="rId23"/>
    <p:sldId id="323" r:id="rId24"/>
    <p:sldId id="324" r:id="rId25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17355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17355E"/>
                </a:solidFill>
                <a:latin typeface="Century Gothic"/>
                <a:cs typeface="Century Gothic"/>
              </a:defRPr>
            </a:lvl1pPr>
          </a:lstStyle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dirty="0"/>
              <a:t>Base:</a:t>
            </a:r>
            <a:r>
              <a:rPr spc="45" dirty="0"/>
              <a:t> </a:t>
            </a:r>
            <a:r>
              <a:rPr dirty="0"/>
              <a:t>1.000</a:t>
            </a:r>
            <a:r>
              <a:rPr spc="30" dirty="0"/>
              <a:t> </a:t>
            </a:r>
            <a:r>
              <a:rPr spc="-10" dirty="0"/>
              <a:t>casos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7871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17355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17355E"/>
                </a:solidFill>
                <a:latin typeface="Century Gothic"/>
                <a:cs typeface="Century Gothic"/>
              </a:defRPr>
            </a:lvl1pPr>
          </a:lstStyle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dirty="0"/>
              <a:t>Base:</a:t>
            </a:r>
            <a:r>
              <a:rPr spc="45" dirty="0"/>
              <a:t> </a:t>
            </a:r>
            <a:r>
              <a:rPr dirty="0"/>
              <a:t>1.000</a:t>
            </a:r>
            <a:r>
              <a:rPr spc="30" dirty="0"/>
              <a:t> </a:t>
            </a:r>
            <a:r>
              <a:rPr spc="-10" dirty="0"/>
              <a:t>casos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7917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17355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17355E"/>
                </a:solidFill>
                <a:latin typeface="Century Gothic"/>
                <a:cs typeface="Century Gothic"/>
              </a:defRPr>
            </a:lvl1pPr>
          </a:lstStyle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dirty="0"/>
              <a:t>Base:</a:t>
            </a:r>
            <a:r>
              <a:rPr spc="45" dirty="0"/>
              <a:t> </a:t>
            </a:r>
            <a:r>
              <a:rPr dirty="0"/>
              <a:t>1.000</a:t>
            </a:r>
            <a:r>
              <a:rPr spc="30" dirty="0"/>
              <a:t> </a:t>
            </a:r>
            <a:r>
              <a:rPr spc="-10" dirty="0"/>
              <a:t>casos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22455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17355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17355E"/>
                </a:solidFill>
                <a:latin typeface="Century Gothic"/>
                <a:cs typeface="Century Gothic"/>
              </a:defRPr>
            </a:lvl1pPr>
          </a:lstStyle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dirty="0"/>
              <a:t>Base:</a:t>
            </a:r>
            <a:r>
              <a:rPr spc="45" dirty="0"/>
              <a:t> </a:t>
            </a:r>
            <a:r>
              <a:rPr dirty="0"/>
              <a:t>1.000</a:t>
            </a:r>
            <a:r>
              <a:rPr spc="30" dirty="0"/>
              <a:t> </a:t>
            </a:r>
            <a:r>
              <a:rPr spc="-10" dirty="0"/>
              <a:t>casos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52928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17355E"/>
                </a:solidFill>
                <a:latin typeface="Century Gothic"/>
                <a:cs typeface="Century Gothic"/>
              </a:defRPr>
            </a:lvl1pPr>
          </a:lstStyle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dirty="0"/>
              <a:t>Base:</a:t>
            </a:r>
            <a:r>
              <a:rPr spc="45" dirty="0"/>
              <a:t> </a:t>
            </a:r>
            <a:r>
              <a:rPr dirty="0"/>
              <a:t>1.000</a:t>
            </a:r>
            <a:r>
              <a:rPr spc="30" dirty="0"/>
              <a:t> </a:t>
            </a:r>
            <a:r>
              <a:rPr spc="-10" dirty="0"/>
              <a:t>casos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9408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527538" y="6166980"/>
            <a:ext cx="1296161" cy="45573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108071" y="221739"/>
            <a:ext cx="888026" cy="36253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45337" y="360680"/>
            <a:ext cx="10701324" cy="330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17355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00811" y="1407922"/>
            <a:ext cx="10591800" cy="426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26263" y="6560835"/>
            <a:ext cx="1211580" cy="1968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rgbClr val="17355E"/>
                </a:solidFill>
                <a:latin typeface="Century Gothic"/>
                <a:cs typeface="Century Gothic"/>
              </a:defRPr>
            </a:lvl1pPr>
          </a:lstStyle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dirty="0"/>
              <a:t>Base:</a:t>
            </a:r>
            <a:r>
              <a:rPr spc="45" dirty="0"/>
              <a:t> </a:t>
            </a:r>
            <a:r>
              <a:rPr dirty="0"/>
              <a:t>1.000</a:t>
            </a:r>
            <a:r>
              <a:rPr spc="30" dirty="0"/>
              <a:t> </a:t>
            </a:r>
            <a:r>
              <a:rPr spc="-10" dirty="0"/>
              <a:t>casos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18147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37353" y="0"/>
              <a:ext cx="6939788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1999" cy="685800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402742" y="2672842"/>
            <a:ext cx="3727450" cy="14268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ts val="239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000" b="1" i="0" u="none" strike="noStrike" kern="0" cap="none" spc="7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ANEXO</a:t>
            </a: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  <a:p>
            <a:pPr marL="12700" marR="0" lvl="0" indent="0" defTabSz="914400" eaLnBrk="1" fontAlgn="auto" latinLnBrk="0" hangingPunct="1">
              <a:lnSpc>
                <a:spcPts val="287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26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alibri"/>
                <a:cs typeface="Calibri"/>
              </a:rPr>
              <a:t>Imaginarios,</a:t>
            </a:r>
            <a:r>
              <a:rPr kumimoji="0" sz="2400" b="1" i="0" u="none" strike="noStrike" kern="0" cap="none" spc="19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0" u="none" strike="noStrike" kern="0" cap="none" spc="24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alibri"/>
                <a:cs typeface="Calibri"/>
              </a:rPr>
              <a:t>Narrativas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2700" marR="360045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29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alibri"/>
                <a:cs typeface="Calibri"/>
              </a:rPr>
              <a:t>y</a:t>
            </a:r>
            <a:r>
              <a:rPr kumimoji="0" sz="2400" b="1" i="0" u="none" strike="noStrike" kern="0" cap="none" spc="14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0" u="none" strike="noStrike" kern="0" cap="none" spc="29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alibri"/>
                <a:cs typeface="Calibri"/>
              </a:rPr>
              <a:t>Soluciones</a:t>
            </a:r>
            <a:r>
              <a:rPr kumimoji="0" sz="2400" b="1" i="0" u="none" strike="noStrike" kern="0" cap="none" spc="14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0" u="none" strike="noStrike" kern="0" cap="none" spc="28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alibri"/>
                <a:cs typeface="Calibri"/>
              </a:rPr>
              <a:t>sobre</a:t>
            </a:r>
            <a:r>
              <a:rPr kumimoji="0" sz="2400" b="1" i="0" u="none" strike="noStrike" kern="0" cap="none" spc="1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0" u="none" strike="noStrike" kern="0" cap="none" spc="18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alibri"/>
                <a:cs typeface="Calibri"/>
              </a:rPr>
              <a:t>la </a:t>
            </a:r>
            <a:r>
              <a:rPr kumimoji="0" sz="2400" b="1" i="0" u="none" strike="noStrike" kern="0" cap="none" spc="3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alibri"/>
                <a:cs typeface="Calibri"/>
              </a:rPr>
              <a:t>Pobreza</a:t>
            </a:r>
            <a:r>
              <a:rPr kumimoji="0" sz="2400" b="1" i="0" u="none" strike="noStrike" kern="0" cap="none" spc="14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0" u="none" strike="noStrike" kern="0" cap="none" spc="3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alibri"/>
                <a:cs typeface="Calibri"/>
              </a:rPr>
              <a:t>en</a:t>
            </a:r>
            <a:r>
              <a:rPr kumimoji="0" sz="2400" b="1" i="0" u="none" strike="noStrike" kern="0" cap="none" spc="14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0" u="none" strike="noStrike" kern="0" cap="none" spc="254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alibri"/>
                <a:cs typeface="Calibri"/>
              </a:rPr>
              <a:t>Chile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21411" y="289407"/>
            <a:ext cx="2886710" cy="6091555"/>
            <a:chOff x="421411" y="289407"/>
            <a:chExt cx="2886710" cy="6091555"/>
          </a:xfrm>
        </p:grpSpPr>
        <p:pic>
          <p:nvPicPr>
            <p:cNvPr id="7" name="object 7" descr="Logotipo  Descripción generada automáticamente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1411" y="289407"/>
              <a:ext cx="1653920" cy="58206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95425" y="5483720"/>
              <a:ext cx="1812289" cy="89670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0544936" y="6418884"/>
            <a:ext cx="11626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0" cap="none" spc="1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Mayo</a:t>
            </a:r>
            <a:r>
              <a:rPr kumimoji="0" sz="1600" b="1" i="0" u="none" strike="noStrike" kern="0" cap="none" spc="10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600" b="1" i="0" u="none" strike="noStrike" kern="0" cap="none" spc="1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2026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02768" y="5135626"/>
            <a:ext cx="16802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0" cap="none" spc="19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alibri"/>
                <a:cs typeface="Calibri"/>
              </a:rPr>
              <a:t>Preparado</a:t>
            </a:r>
            <a:r>
              <a:rPr kumimoji="0" sz="1600" b="1" i="0" u="none" strike="noStrike" kern="0" cap="none" spc="1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600" b="1" i="0" u="none" strike="noStrike" kern="0" cap="none" spc="16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alibri"/>
                <a:cs typeface="Calibri"/>
              </a:rPr>
              <a:t>para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79347" y="831850"/>
            <a:ext cx="952563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Pensando</a:t>
            </a:r>
            <a:r>
              <a:rPr kumimoji="0" sz="1400" b="0" i="0" u="none" strike="noStrike" kern="0" cap="none" spc="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en</a:t>
            </a:r>
            <a:r>
              <a:rPr kumimoji="0" sz="1400" b="0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la</a:t>
            </a:r>
            <a:r>
              <a:rPr kumimoji="0" sz="1400" b="0" i="0" u="none" strike="noStrike" kern="0" cap="none" spc="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última</a:t>
            </a:r>
            <a:r>
              <a:rPr kumimoji="0" sz="1400" b="0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vez</a:t>
            </a:r>
            <a:r>
              <a:rPr kumimoji="0" sz="1400" b="0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que</a:t>
            </a:r>
            <a:r>
              <a:rPr kumimoji="0" sz="1400" b="0" i="0" u="none" strike="noStrike" kern="0" cap="none" spc="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viste</a:t>
            </a:r>
            <a:r>
              <a:rPr kumimoji="0" sz="1400" b="0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o</a:t>
            </a:r>
            <a:r>
              <a:rPr kumimoji="0" sz="1400" b="0" i="0" u="none" strike="noStrike" kern="0" cap="none" spc="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7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supiste</a:t>
            </a:r>
            <a:r>
              <a:rPr kumimoji="0" sz="1400" b="0" i="0" u="none" strike="noStrike" kern="0" cap="none" spc="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de</a:t>
            </a:r>
            <a:r>
              <a:rPr kumimoji="0" sz="1400" b="0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una</a:t>
            </a:r>
            <a:r>
              <a:rPr kumimoji="0" sz="1400" b="0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persona</a:t>
            </a:r>
            <a:r>
              <a:rPr kumimoji="0" sz="1400" b="0" i="0" u="none" strike="noStrike" kern="0" cap="none" spc="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o</a:t>
            </a:r>
            <a:r>
              <a:rPr kumimoji="0" sz="1400" b="0" i="0" u="none" strike="noStrike" kern="0" cap="none" spc="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familia</a:t>
            </a:r>
            <a:r>
              <a:rPr kumimoji="0" sz="1400" b="0" i="0" u="none" strike="noStrike" kern="0" cap="none" spc="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viviendo</a:t>
            </a:r>
            <a:r>
              <a:rPr kumimoji="0" sz="1400" b="0" i="0" u="none" strike="noStrike" kern="0" cap="none" spc="4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en</a:t>
            </a:r>
            <a:r>
              <a:rPr kumimoji="0" sz="1400" b="0" i="0" u="none" strike="noStrike" kern="0" cap="none" spc="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pobreza,</a:t>
            </a:r>
            <a:r>
              <a:rPr kumimoji="0" sz="1400" b="0" i="0" u="none" strike="noStrike" kern="0" cap="none" spc="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¿qué</a:t>
            </a:r>
            <a:r>
              <a:rPr kumimoji="0" sz="1400" b="0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4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sentiste?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  <a:p>
            <a:pPr marL="127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%</a:t>
            </a:r>
            <a:r>
              <a:rPr kumimoji="0" sz="1400" b="1" i="0" u="none" strike="noStrike" kern="0" cap="none" spc="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Respuesta</a:t>
            </a:r>
            <a:r>
              <a:rPr kumimoji="0" sz="1400" b="1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guiada y</a:t>
            </a:r>
            <a:r>
              <a:rPr kumimoji="0" sz="1400" b="1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múltiple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Base:</a:t>
            </a:r>
            <a:r>
              <a:rPr kumimoji="0" sz="1100" b="0" i="0" u="none" strike="noStrike" kern="0" cap="none" spc="4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1.000</a:t>
            </a:r>
            <a:r>
              <a:rPr kumimoji="0" sz="1100" b="0" i="0" u="none" strike="noStrike" kern="0" cap="none" spc="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casos</a:t>
            </a: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47950">
              <a:lnSpc>
                <a:spcPct val="100000"/>
              </a:lnSpc>
              <a:spcBef>
                <a:spcPts val="100"/>
              </a:spcBef>
            </a:pPr>
            <a:r>
              <a:rPr spc="335" dirty="0"/>
              <a:t>Emociones</a:t>
            </a:r>
            <a:r>
              <a:rPr spc="145" dirty="0"/>
              <a:t> </a:t>
            </a:r>
            <a:r>
              <a:rPr spc="340" dirty="0"/>
              <a:t>que</a:t>
            </a:r>
            <a:r>
              <a:rPr spc="145" dirty="0"/>
              <a:t> </a:t>
            </a:r>
            <a:r>
              <a:rPr spc="320" dirty="0"/>
              <a:t>genera</a:t>
            </a:r>
            <a:r>
              <a:rPr spc="145" dirty="0"/>
              <a:t> </a:t>
            </a:r>
            <a:r>
              <a:rPr spc="210" dirty="0"/>
              <a:t>la</a:t>
            </a:r>
            <a:r>
              <a:rPr spc="130" dirty="0"/>
              <a:t> </a:t>
            </a:r>
            <a:r>
              <a:rPr spc="285" dirty="0"/>
              <a:t>pobreza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48716" y="1776602"/>
          <a:ext cx="11694158" cy="33585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5499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613409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594359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1447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30835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SEXO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70" algn="ctr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EDAD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4460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NIVEL</a:t>
                      </a:r>
                      <a:r>
                        <a:rPr sz="9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2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SOCIOECONÓMICO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540" algn="ctr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ZONA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505459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3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POSICIÓN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POLÍTICA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640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0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HIJOS/AS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2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Hombre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Mujer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30</a:t>
                      </a:r>
                      <a:r>
                        <a:rPr sz="9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40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54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55</a:t>
                      </a:r>
                      <a:r>
                        <a:rPr sz="900" b="1" spc="3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9060">
                        <a:lnSpc>
                          <a:spcPts val="1010"/>
                        </a:lnSpc>
                      </a:pP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más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</a:pPr>
                      <a:r>
                        <a:rPr sz="9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ts val="1010"/>
                        </a:lnSpc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RM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Norte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Sur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Derecha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Izquierda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Indepen-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ts val="1010"/>
                        </a:lnSpc>
                      </a:pPr>
                      <a:r>
                        <a:rPr sz="9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diente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Sí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395">
                <a:tc>
                  <a:txBody>
                    <a:bodyPr/>
                    <a:lstStyle/>
                    <a:p>
                      <a:pPr marL="476884" marR="2540" indent="-6286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Impotencia</a:t>
                      </a:r>
                      <a:r>
                        <a:rPr sz="11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por</a:t>
                      </a:r>
                      <a:r>
                        <a:rPr sz="11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no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poder</a:t>
                      </a:r>
                      <a:r>
                        <a:rPr sz="1100" spc="-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hacer</a:t>
                      </a:r>
                      <a:r>
                        <a:rPr sz="1100" spc="-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nada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395">
                <a:tc>
                  <a:txBody>
                    <a:bodyPr/>
                    <a:lstStyle/>
                    <a:p>
                      <a:pPr marR="3810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Indignación</a:t>
                      </a:r>
                      <a:r>
                        <a:rPr sz="1100" spc="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 rabia</a:t>
                      </a: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por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injusticia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395">
                <a:tc>
                  <a:txBody>
                    <a:bodyPr/>
                    <a:lstStyle/>
                    <a:p>
                      <a:pPr marL="67945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Pena</a:t>
                      </a:r>
                      <a:r>
                        <a:rPr sz="11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</a:t>
                      </a:r>
                      <a:r>
                        <a:rPr sz="11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lástima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b="1" spc="8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134620" algn="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Esperanza</a:t>
                      </a:r>
                      <a:r>
                        <a:rPr sz="11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1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que</a:t>
                      </a:r>
                      <a:r>
                        <a:rPr sz="11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sigan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adelante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132080" algn="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6395">
                <a:tc>
                  <a:txBody>
                    <a:bodyPr/>
                    <a:lstStyle/>
                    <a:p>
                      <a:pPr marR="3810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Miedo</a:t>
                      </a:r>
                      <a:r>
                        <a:rPr sz="1100" spc="-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que</a:t>
                      </a:r>
                      <a:r>
                        <a:rPr sz="11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algo</a:t>
                      </a: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así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ct val="100000"/>
                        </a:lnSpc>
                      </a:pPr>
                      <a:r>
                        <a:rPr sz="11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pueda</a:t>
                      </a: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pasarnos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133985" algn="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6395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Admiración</a:t>
                      </a: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por</a:t>
                      </a:r>
                      <a:r>
                        <a:rPr sz="1100" spc="10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su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esfuerzo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152400" algn="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6395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Culpa</a:t>
                      </a:r>
                      <a:r>
                        <a:rPr sz="11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por</a:t>
                      </a: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tener</a:t>
                      </a: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más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que</a:t>
                      </a:r>
                      <a:r>
                        <a:rPr sz="11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otros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8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173990" algn="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6395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No</a:t>
                      </a: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mucho</a:t>
                      </a:r>
                      <a:r>
                        <a:rPr sz="11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porque</a:t>
                      </a: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vida</a:t>
                      </a: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es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así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170815" algn="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0307" y="831850"/>
            <a:ext cx="940435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Algunas</a:t>
            </a:r>
            <a:r>
              <a:rPr kumimoji="0" sz="1400" b="0" i="0" u="none" strike="noStrike" kern="0" cap="none" spc="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personas</a:t>
            </a:r>
            <a:r>
              <a:rPr kumimoji="0" sz="1400" b="0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consideran</a:t>
            </a:r>
            <a:r>
              <a:rPr kumimoji="0" sz="1400" b="0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que</a:t>
            </a:r>
            <a:r>
              <a:rPr kumimoji="0" sz="1400" b="0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hoy</a:t>
            </a:r>
            <a:r>
              <a:rPr kumimoji="0" sz="1400" b="0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en</a:t>
            </a:r>
            <a:r>
              <a:rPr kumimoji="0" sz="1400" b="0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Chile</a:t>
            </a:r>
            <a:r>
              <a:rPr kumimoji="0" sz="1400" b="0" i="0" u="none" strike="noStrike" kern="0" cap="none" spc="5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se</a:t>
            </a:r>
            <a:r>
              <a:rPr kumimoji="0" sz="1400" b="0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habla</a:t>
            </a:r>
            <a:r>
              <a:rPr kumimoji="0" sz="1400" b="0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5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poco</a:t>
            </a:r>
            <a:r>
              <a:rPr kumimoji="0" sz="1400" b="0" i="0" u="none" strike="noStrike" kern="0" cap="none" spc="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de</a:t>
            </a:r>
            <a:r>
              <a:rPr kumimoji="0" sz="1400" b="0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pobreza.</a:t>
            </a:r>
            <a:r>
              <a:rPr kumimoji="0" sz="1400" b="0" i="0" u="none" strike="noStrike" kern="0" cap="none" spc="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¿A</a:t>
            </a:r>
            <a:r>
              <a:rPr kumimoji="0" sz="1400" b="0" i="0" u="none" strike="noStrike" kern="0" cap="none" spc="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qué</a:t>
            </a:r>
            <a:r>
              <a:rPr kumimoji="0" sz="1400" b="0" i="0" u="none" strike="noStrike" kern="0" cap="none" spc="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crees</a:t>
            </a:r>
            <a:r>
              <a:rPr kumimoji="0" sz="1400" b="0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que</a:t>
            </a:r>
            <a:r>
              <a:rPr kumimoji="0" sz="1400" b="0" i="0" u="none" strike="noStrike" kern="0" cap="none" spc="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se</a:t>
            </a:r>
            <a:r>
              <a:rPr kumimoji="0" sz="1400" b="0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debe</a:t>
            </a:r>
            <a:r>
              <a:rPr kumimoji="0" sz="1400" b="0" i="0" u="none" strike="noStrike" kern="0" cap="none" spc="3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esto?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  <a:p>
            <a:pPr marL="127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%</a:t>
            </a:r>
            <a:r>
              <a:rPr kumimoji="0" sz="1400" b="1" i="0" u="none" strike="noStrike" kern="0" cap="none" spc="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Respuesta</a:t>
            </a:r>
            <a:r>
              <a:rPr kumimoji="0" sz="1400" b="1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guiada y</a:t>
            </a:r>
            <a:r>
              <a:rPr kumimoji="0" sz="1400" b="1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múltiple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Base:</a:t>
            </a:r>
            <a:r>
              <a:rPr kumimoji="0" sz="1100" b="0" i="0" u="none" strike="noStrike" kern="0" cap="none" spc="4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1.000</a:t>
            </a:r>
            <a:r>
              <a:rPr kumimoji="0" sz="1100" b="0" i="0" u="none" strike="noStrike" kern="0" cap="none" spc="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casos</a:t>
            </a: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93800">
              <a:lnSpc>
                <a:spcPct val="100000"/>
              </a:lnSpc>
              <a:spcBef>
                <a:spcPts val="100"/>
              </a:spcBef>
            </a:pPr>
            <a:r>
              <a:rPr spc="325" dirty="0"/>
              <a:t>Razones</a:t>
            </a:r>
            <a:r>
              <a:rPr spc="130" dirty="0"/>
              <a:t> </a:t>
            </a:r>
            <a:r>
              <a:rPr spc="270" dirty="0"/>
              <a:t>por</a:t>
            </a:r>
            <a:r>
              <a:rPr spc="145" dirty="0"/>
              <a:t> </a:t>
            </a:r>
            <a:r>
              <a:rPr spc="245" dirty="0"/>
              <a:t>las</a:t>
            </a:r>
            <a:r>
              <a:rPr spc="135" dirty="0"/>
              <a:t> </a:t>
            </a:r>
            <a:r>
              <a:rPr spc="340" dirty="0"/>
              <a:t>que</a:t>
            </a:r>
            <a:r>
              <a:rPr spc="135" dirty="0"/>
              <a:t> </a:t>
            </a:r>
            <a:r>
              <a:rPr spc="305" dirty="0"/>
              <a:t>hoy</a:t>
            </a:r>
            <a:r>
              <a:rPr spc="150" dirty="0"/>
              <a:t> </a:t>
            </a:r>
            <a:r>
              <a:rPr spc="300" dirty="0"/>
              <a:t>se</a:t>
            </a:r>
            <a:r>
              <a:rPr spc="125" dirty="0"/>
              <a:t> </a:t>
            </a:r>
            <a:r>
              <a:rPr spc="280" dirty="0"/>
              <a:t>habla</a:t>
            </a:r>
            <a:r>
              <a:rPr spc="145" dirty="0"/>
              <a:t> </a:t>
            </a:r>
            <a:r>
              <a:rPr spc="360" dirty="0"/>
              <a:t>menos</a:t>
            </a:r>
            <a:r>
              <a:rPr spc="145" dirty="0"/>
              <a:t> </a:t>
            </a:r>
            <a:r>
              <a:rPr spc="335" dirty="0"/>
              <a:t>de</a:t>
            </a:r>
            <a:r>
              <a:rPr spc="145" dirty="0"/>
              <a:t> </a:t>
            </a:r>
            <a:r>
              <a:rPr spc="285" dirty="0"/>
              <a:t>pobreza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48716" y="1776602"/>
          <a:ext cx="11694158" cy="337692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5499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613409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594359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1447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30835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SEXO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70" algn="ctr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EDAD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4460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NIVEL</a:t>
                      </a:r>
                      <a:r>
                        <a:rPr sz="9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2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SOCIOECONÓMICO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540" algn="ctr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ZONA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505459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3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POSICIÓN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POLÍTICA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640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0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HIJOS/AS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2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Hombre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Mujer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30</a:t>
                      </a:r>
                      <a:r>
                        <a:rPr sz="9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40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54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55</a:t>
                      </a:r>
                      <a:r>
                        <a:rPr sz="900" b="1" spc="3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9060">
                        <a:lnSpc>
                          <a:spcPts val="1010"/>
                        </a:lnSpc>
                      </a:pP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más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</a:pPr>
                      <a:r>
                        <a:rPr sz="9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ts val="1010"/>
                        </a:lnSpc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RM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Norte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Sur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Derecha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Izquierda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Indepen-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ts val="1010"/>
                        </a:lnSpc>
                      </a:pPr>
                      <a:r>
                        <a:rPr sz="9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diente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Sí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2445">
                <a:tc>
                  <a:txBody>
                    <a:bodyPr/>
                    <a:lstStyle/>
                    <a:p>
                      <a:pPr marL="247015" marR="3175" indent="138430" algn="r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Porque</a:t>
                      </a:r>
                      <a:r>
                        <a:rPr sz="1100" spc="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es</a:t>
                      </a:r>
                      <a:r>
                        <a:rPr sz="1100" spc="1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difícil</a:t>
                      </a:r>
                      <a:r>
                        <a:rPr sz="1100" spc="1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abordar,</a:t>
                      </a:r>
                      <a:r>
                        <a:rPr sz="1100" spc="-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depende</a:t>
                      </a: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de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muchos</a:t>
                      </a:r>
                      <a:r>
                        <a:rPr sz="1100" spc="204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factores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65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130175" algn="r">
                        <a:lnSpc>
                          <a:spcPct val="100000"/>
                        </a:lnSpc>
                      </a:pPr>
                      <a:r>
                        <a:rPr sz="11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0085">
                <a:tc>
                  <a:txBody>
                    <a:bodyPr/>
                    <a:lstStyle/>
                    <a:p>
                      <a:pPr marL="250190" marR="635" indent="431165" algn="r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Porque</a:t>
                      </a:r>
                      <a:r>
                        <a:rPr sz="1100" spc="8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hoy</a:t>
                      </a:r>
                      <a:r>
                        <a:rPr sz="1100" spc="1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las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personas</a:t>
                      </a:r>
                      <a:r>
                        <a:rPr sz="1100" spc="1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tienen</a:t>
                      </a:r>
                      <a:r>
                        <a:rPr sz="1100" spc="1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más </a:t>
                      </a:r>
                      <a:r>
                        <a:rPr sz="1100" spc="-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acceso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que</a:t>
                      </a:r>
                      <a:r>
                        <a:rPr sz="11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antes</a:t>
                      </a:r>
                      <a:r>
                        <a:rPr sz="1100" spc="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productos</a:t>
                      </a: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r>
                        <a:rPr sz="1100" spc="8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servicios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spc="1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130810" algn="r">
                        <a:lnSpc>
                          <a:spcPct val="100000"/>
                        </a:lnSpc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1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395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Porque</a:t>
                      </a:r>
                      <a:r>
                        <a:rPr sz="11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hoy</a:t>
                      </a:r>
                      <a:r>
                        <a:rPr sz="11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11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pobreza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  <a:p>
                      <a:pPr marR="635" algn="r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se nota</a:t>
                      </a:r>
                      <a:r>
                        <a:rPr sz="11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menos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b="1" spc="1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123825" algn="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1809">
                <a:tc>
                  <a:txBody>
                    <a:bodyPr/>
                    <a:lstStyle/>
                    <a:p>
                      <a:pPr marL="626110" marR="635" indent="-109855" algn="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Porque</a:t>
                      </a: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hay</a:t>
                      </a:r>
                      <a:r>
                        <a:rPr sz="1100" spc="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otros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problemas</a:t>
                      </a:r>
                      <a:r>
                        <a:rPr sz="1100" spc="1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más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ts val="1255"/>
                        </a:lnSpc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urgentes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137795" algn="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1809">
                <a:tc>
                  <a:txBody>
                    <a:bodyPr/>
                    <a:lstStyle/>
                    <a:p>
                      <a:pPr marL="441959" marR="2540" indent="-379730" algn="r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Porque</a:t>
                      </a:r>
                      <a:r>
                        <a:rPr sz="11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es</a:t>
                      </a:r>
                      <a:r>
                        <a:rPr sz="11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un</a:t>
                      </a:r>
                      <a:r>
                        <a:rPr sz="1100" spc="8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problema </a:t>
                      </a:r>
                      <a:r>
                        <a:rPr sz="11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muy</a:t>
                      </a:r>
                      <a:r>
                        <a:rPr sz="1100" spc="-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acotado,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solo </a:t>
                      </a:r>
                      <a:r>
                        <a:rPr sz="1100" spc="-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afecta</a:t>
                      </a:r>
                      <a:r>
                        <a:rPr sz="11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</a:t>
                      </a:r>
                      <a:r>
                        <a:rPr sz="11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algunos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153035" algn="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6395">
                <a:tc>
                  <a:txBody>
                    <a:bodyPr/>
                    <a:lstStyle/>
                    <a:p>
                      <a:pPr marL="812800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No</a:t>
                      </a:r>
                      <a:r>
                        <a:rPr sz="11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responde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177165" algn="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03373" y="831850"/>
            <a:ext cx="707961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¿Cuáles</a:t>
            </a:r>
            <a:r>
              <a:rPr kumimoji="0" sz="1400" b="0" i="0" u="none" strike="noStrike" kern="0" cap="none" spc="-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5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dirías</a:t>
            </a:r>
            <a:r>
              <a:rPr kumimoji="0" sz="1400" b="0" i="0" u="none" strike="noStrike" kern="0" cap="none" spc="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que </a:t>
            </a:r>
            <a:r>
              <a:rPr kumimoji="0" sz="1400" b="0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son</a:t>
            </a:r>
            <a:r>
              <a:rPr kumimoji="0" sz="1400" b="0" i="0" u="none" strike="noStrike" kern="0" cap="none" spc="-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las</a:t>
            </a:r>
            <a:r>
              <a:rPr kumimoji="0" sz="1400" b="0" i="0" u="none" strike="noStrike" kern="0" cap="none" spc="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5 principales causas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de</a:t>
            </a:r>
            <a:r>
              <a:rPr kumimoji="0" sz="1400" b="0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la pobreza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en el</a:t>
            </a:r>
            <a:r>
              <a:rPr kumimoji="0" sz="1400" b="0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Chile</a:t>
            </a:r>
            <a:r>
              <a:rPr kumimoji="0" sz="1400" b="0" i="0" u="none" strike="noStrike" kern="0" cap="none" spc="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de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hoy?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%</a:t>
            </a:r>
            <a:r>
              <a:rPr kumimoji="0" sz="1400" b="1" i="0" u="none" strike="noStrike" kern="0" cap="none" spc="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Respuesta</a:t>
            </a:r>
            <a:r>
              <a:rPr kumimoji="0" sz="1400" b="1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guiada y</a:t>
            </a:r>
            <a:r>
              <a:rPr kumimoji="0" sz="1400" b="1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múltiple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74545">
              <a:lnSpc>
                <a:spcPct val="100000"/>
              </a:lnSpc>
              <a:spcBef>
                <a:spcPts val="100"/>
              </a:spcBef>
            </a:pPr>
            <a:r>
              <a:rPr spc="275" dirty="0"/>
              <a:t>Principales</a:t>
            </a:r>
            <a:r>
              <a:rPr spc="170" dirty="0"/>
              <a:t> </a:t>
            </a:r>
            <a:r>
              <a:rPr spc="320" dirty="0"/>
              <a:t>causas</a:t>
            </a:r>
            <a:r>
              <a:rPr spc="145" dirty="0"/>
              <a:t> </a:t>
            </a:r>
            <a:r>
              <a:rPr spc="335" dirty="0"/>
              <a:t>de</a:t>
            </a:r>
            <a:r>
              <a:rPr spc="130" dirty="0"/>
              <a:t> </a:t>
            </a:r>
            <a:r>
              <a:rPr spc="210" dirty="0"/>
              <a:t>la</a:t>
            </a:r>
            <a:r>
              <a:rPr spc="150" dirty="0"/>
              <a:t> </a:t>
            </a:r>
            <a:r>
              <a:rPr spc="295" dirty="0"/>
              <a:t>pobreza</a:t>
            </a:r>
            <a:r>
              <a:rPr spc="120" dirty="0"/>
              <a:t> </a:t>
            </a:r>
            <a:r>
              <a:rPr spc="325" dirty="0"/>
              <a:t>en</a:t>
            </a:r>
            <a:r>
              <a:rPr spc="145" dirty="0"/>
              <a:t> </a:t>
            </a:r>
            <a:r>
              <a:rPr spc="265" dirty="0"/>
              <a:t>Chile</a:t>
            </a:r>
          </a:p>
        </p:txBody>
      </p:sp>
      <p:sp>
        <p:nvSpPr>
          <p:cNvPr id="4" name="object 4"/>
          <p:cNvSpPr/>
          <p:nvPr/>
        </p:nvSpPr>
        <p:spPr>
          <a:xfrm>
            <a:off x="10448925" y="6038853"/>
            <a:ext cx="1552575" cy="716915"/>
          </a:xfrm>
          <a:custGeom>
            <a:avLst/>
            <a:gdLst/>
            <a:ahLst/>
            <a:cxnLst/>
            <a:rect l="l" t="t" r="r" b="b"/>
            <a:pathLst>
              <a:path w="1552575" h="716915">
                <a:moveTo>
                  <a:pt x="1552575" y="0"/>
                </a:moveTo>
                <a:lnTo>
                  <a:pt x="0" y="0"/>
                </a:lnTo>
                <a:lnTo>
                  <a:pt x="0" y="716521"/>
                </a:lnTo>
                <a:lnTo>
                  <a:pt x="1552575" y="716521"/>
                </a:lnTo>
                <a:lnTo>
                  <a:pt x="1552575" y="0"/>
                </a:lnTo>
                <a:close/>
              </a:path>
            </a:pathLst>
          </a:custGeom>
          <a:solidFill>
            <a:srgbClr val="FFFFFF">
              <a:alpha val="69802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48716" y="1341500"/>
          <a:ext cx="11694158" cy="51327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5499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613409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594359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30835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SEXO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70" algn="ctr">
                        <a:lnSpc>
                          <a:spcPts val="1025"/>
                        </a:lnSpc>
                        <a:spcBef>
                          <a:spcPts val="10"/>
                        </a:spcBef>
                      </a:pPr>
                      <a:r>
                        <a:rPr sz="900" b="1" spc="1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EDAD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4460">
                        <a:lnSpc>
                          <a:spcPts val="1025"/>
                        </a:lnSpc>
                        <a:spcBef>
                          <a:spcPts val="10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NIVEL</a:t>
                      </a:r>
                      <a:r>
                        <a:rPr sz="9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2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SOCIOECONÓMICO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540" algn="ctr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ZONA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505459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3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POSICIÓN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POLÍTICA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640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0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HIJOS/AS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8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23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Hombre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Mujer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30</a:t>
                      </a:r>
                      <a:r>
                        <a:rPr sz="9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40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54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55</a:t>
                      </a:r>
                      <a:r>
                        <a:rPr sz="900" b="1" spc="3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9060">
                        <a:lnSpc>
                          <a:spcPts val="1010"/>
                        </a:lnSpc>
                      </a:pP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más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</a:pPr>
                      <a:r>
                        <a:rPr sz="9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ts val="1010"/>
                        </a:lnSpc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RM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Norte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Sur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Derecha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Izquierda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Indepen-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ts val="1010"/>
                        </a:lnSpc>
                      </a:pPr>
                      <a:r>
                        <a:rPr sz="9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diente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Sí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R="3810" algn="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Sueldos</a:t>
                      </a: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bajos</a:t>
                      </a: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/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alto</a:t>
                      </a: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costo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ts val="1135"/>
                        </a:lnSpc>
                      </a:pP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-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1000" spc="-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vida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0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71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49225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R="1270" algn="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Falta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empleo</a:t>
                      </a: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/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ts val="1135"/>
                        </a:lnSpc>
                        <a:spcBef>
                          <a:spcPts val="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inestabilidad</a:t>
                      </a:r>
                      <a:r>
                        <a:rPr sz="1000" spc="1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laboral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2400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marR="635" algn="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Endeudamiento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47320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Falta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-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acción</a:t>
                      </a: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del</a:t>
                      </a:r>
                      <a:r>
                        <a:rPr sz="10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Estado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ct val="100000"/>
                        </a:lnSpc>
                      </a:pPr>
                      <a:r>
                        <a:rPr sz="1000" spc="-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/</a:t>
                      </a:r>
                      <a:r>
                        <a:rPr sz="1000" spc="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fallas</a:t>
                      </a: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las</a:t>
                      </a: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políticas</a:t>
                      </a: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del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ts val="1135"/>
                        </a:lnSpc>
                        <a:spcBef>
                          <a:spcPts val="5"/>
                        </a:spcBef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Estado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416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8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Drogas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/</a:t>
                      </a: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alcohol</a:t>
                      </a: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/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3175" algn="r">
                        <a:lnSpc>
                          <a:spcPts val="1135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adicciones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marR="2540" algn="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Desigualdad</a:t>
                      </a: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estructural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8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135"/>
                        </a:lnSpc>
                        <a:spcBef>
                          <a:spcPts val="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Educación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de</a:t>
                      </a:r>
                      <a:r>
                        <a:rPr sz="1000" spc="-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mala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ts val="1135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calidad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Altos</a:t>
                      </a: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precios</a:t>
                      </a:r>
                      <a:r>
                        <a:rPr sz="1000" spc="8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ts val="1135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vivienda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3670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339725" marR="635" indent="48260" algn="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Haber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nacido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una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familia</a:t>
                      </a: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</a:t>
                      </a:r>
                      <a:r>
                        <a:rPr sz="1000" spc="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/</a:t>
                      </a:r>
                      <a:r>
                        <a:rPr sz="1000" spc="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círculo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difícil</a:t>
                      </a:r>
                      <a:r>
                        <a:rPr sz="1000" spc="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romper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49225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Inestabilidad</a:t>
                      </a:r>
                      <a:r>
                        <a:rPr sz="1000" spc="1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económica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ts val="1130"/>
                        </a:lnSpc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del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país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29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65735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Falta</a:t>
                      </a: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esfuerzo</a:t>
                      </a:r>
                      <a:r>
                        <a:rPr sz="10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personal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ts val="1130"/>
                        </a:lnSpc>
                      </a:pPr>
                      <a:r>
                        <a:rPr sz="1000" spc="-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/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conformismo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618490">
                <a:tc>
                  <a:txBody>
                    <a:bodyPr/>
                    <a:lstStyle/>
                    <a:p>
                      <a:pPr marR="3810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Emergencias</a:t>
                      </a:r>
                      <a:r>
                        <a:rPr sz="1000" spc="114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/</a:t>
                      </a:r>
                      <a:r>
                        <a:rPr sz="1000" spc="8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siniestros</a:t>
                      </a:r>
                      <a:r>
                        <a:rPr sz="1000" spc="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/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ct val="100000"/>
                        </a:lnSpc>
                      </a:pP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imprevistos</a:t>
                      </a:r>
                      <a:r>
                        <a:rPr sz="1000" spc="2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/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317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Enfermedades</a:t>
                      </a:r>
                      <a:r>
                        <a:rPr sz="1000" spc="8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alto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ts val="1130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costo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65735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Problemas</a:t>
                      </a:r>
                      <a:r>
                        <a:rPr sz="1000" spc="1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salud</a:t>
                      </a:r>
                      <a:r>
                        <a:rPr sz="1000" spc="1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/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ts val="1130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enfermedades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47320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Discriminación</a:t>
                      </a:r>
                      <a:r>
                        <a:rPr sz="1000" spc="2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/</a:t>
                      </a:r>
                      <a:r>
                        <a:rPr sz="1000" spc="18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estigma</a:t>
                      </a:r>
                      <a:r>
                        <a:rPr sz="1000" spc="19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/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ts val="1125"/>
                        </a:lnSpc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trato</a:t>
                      </a: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injusto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65735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Base:</a:t>
            </a:r>
            <a:r>
              <a:rPr kumimoji="0" sz="1100" b="0" i="0" u="none" strike="noStrike" kern="0" cap="none" spc="4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1.000</a:t>
            </a:r>
            <a:r>
              <a:rPr kumimoji="0" sz="1100" b="0" i="0" u="none" strike="noStrike" kern="0" cap="none" spc="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casos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1770">
              <a:lnSpc>
                <a:spcPct val="100000"/>
              </a:lnSpc>
              <a:spcBef>
                <a:spcPts val="100"/>
              </a:spcBef>
            </a:pPr>
            <a:r>
              <a:rPr spc="320" dirty="0"/>
              <a:t>Impactos</a:t>
            </a:r>
            <a:r>
              <a:rPr spc="130" dirty="0"/>
              <a:t> </a:t>
            </a:r>
            <a:r>
              <a:rPr spc="295" dirty="0"/>
              <a:t>y</a:t>
            </a:r>
            <a:r>
              <a:rPr spc="150" dirty="0"/>
              <a:t> </a:t>
            </a:r>
            <a:r>
              <a:rPr spc="320" dirty="0"/>
              <a:t>consecuencias</a:t>
            </a:r>
            <a:r>
              <a:rPr spc="165" dirty="0"/>
              <a:t> </a:t>
            </a:r>
            <a:r>
              <a:rPr spc="260" dirty="0"/>
              <a:t>sociales</a:t>
            </a:r>
            <a:r>
              <a:rPr spc="150" dirty="0"/>
              <a:t> </a:t>
            </a:r>
            <a:r>
              <a:rPr spc="335" dirty="0"/>
              <a:t>de</a:t>
            </a:r>
            <a:r>
              <a:rPr spc="155" dirty="0"/>
              <a:t> </a:t>
            </a:r>
            <a:r>
              <a:rPr spc="210" dirty="0"/>
              <a:t>la</a:t>
            </a:r>
            <a:r>
              <a:rPr spc="140" dirty="0"/>
              <a:t> </a:t>
            </a:r>
            <a:r>
              <a:rPr spc="290" dirty="0"/>
              <a:t>pobreza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Base:</a:t>
            </a:r>
            <a:r>
              <a:rPr kumimoji="0" sz="1100" b="0" i="0" u="none" strike="noStrike" kern="0" cap="none" spc="4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1.000</a:t>
            </a:r>
            <a:r>
              <a:rPr kumimoji="0" sz="1100" b="0" i="0" u="none" strike="noStrike" kern="0" cap="none" spc="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casos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48716" y="1593722"/>
          <a:ext cx="11694158" cy="44888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5499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613409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594359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30835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SEXO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70" algn="ctr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EDAD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4460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NIVEL</a:t>
                      </a:r>
                      <a:r>
                        <a:rPr sz="9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2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SOCIOECONÓMICO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540" algn="ctr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ZONA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505459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3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POSICIÓN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POLÍTICA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640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0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HIJOS/AS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8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Hombre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Mujer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30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40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54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9060" marR="92075" indent="7620">
                        <a:lnSpc>
                          <a:spcPct val="100000"/>
                        </a:lnSpc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55</a:t>
                      </a:r>
                      <a:r>
                        <a:rPr sz="900" b="1" spc="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y </a:t>
                      </a: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más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9220" marR="9525" indent="-91440">
                        <a:lnSpc>
                          <a:spcPct val="100000"/>
                        </a:lnSpc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r>
                        <a:rPr sz="9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5885" marR="9525" indent="-78105">
                        <a:lnSpc>
                          <a:spcPct val="100000"/>
                        </a:lnSpc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RM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Norte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Sur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Derecha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Izquierda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3505" marR="17145" indent="-78105">
                        <a:lnSpc>
                          <a:spcPct val="100000"/>
                        </a:lnSpc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Indepen-</a:t>
                      </a:r>
                      <a:r>
                        <a:rPr sz="9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diente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Sí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370">
                <a:tc>
                  <a:txBody>
                    <a:bodyPr/>
                    <a:lstStyle/>
                    <a:p>
                      <a:pPr marL="387350" marR="2540" indent="-321945" algn="r">
                        <a:lnSpc>
                          <a:spcPct val="100000"/>
                        </a:lnSpc>
                      </a:pPr>
                      <a:r>
                        <a:rPr sz="9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Cuando</a:t>
                      </a:r>
                      <a:r>
                        <a:rPr sz="9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aumenta</a:t>
                      </a:r>
                      <a:r>
                        <a:rPr sz="900" spc="-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9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pobreza,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tienden</a:t>
                      </a:r>
                      <a:r>
                        <a:rPr sz="9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9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</a:t>
                      </a:r>
                      <a:r>
                        <a:rPr sz="9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aumentar</a:t>
                      </a:r>
                      <a:r>
                        <a:rPr sz="9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los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conflictos</a:t>
                      </a:r>
                      <a:r>
                        <a:rPr sz="900" spc="10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sociales</a:t>
                      </a:r>
                      <a:endParaRPr sz="9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87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95885" marR="1905" indent="24130" algn="r">
                        <a:lnSpc>
                          <a:spcPct val="100000"/>
                        </a:lnSpc>
                      </a:pP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Las</a:t>
                      </a:r>
                      <a:r>
                        <a:rPr sz="9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sociedades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con</a:t>
                      </a:r>
                      <a:r>
                        <a:rPr sz="9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pobreza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persistente</a:t>
                      </a:r>
                      <a:r>
                        <a:rPr sz="900" spc="1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tienden</a:t>
                      </a:r>
                      <a:r>
                        <a:rPr sz="900" spc="1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9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</a:t>
                      </a:r>
                      <a:r>
                        <a:rPr sz="900" spc="1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tener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peores condiciones</a:t>
                      </a:r>
                      <a:r>
                        <a:rPr sz="900" spc="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salud</a:t>
                      </a:r>
                      <a:endParaRPr sz="9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85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370">
                <a:tc>
                  <a:txBody>
                    <a:bodyPr/>
                    <a:lstStyle/>
                    <a:p>
                      <a:pPr marL="147955" marR="2540" indent="-44450" algn="just">
                        <a:lnSpc>
                          <a:spcPct val="100000"/>
                        </a:lnSpc>
                      </a:pPr>
                      <a:r>
                        <a:rPr sz="900" spc="8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Si</a:t>
                      </a:r>
                      <a:r>
                        <a:rPr sz="9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un</a:t>
                      </a:r>
                      <a:r>
                        <a:rPr sz="9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país</a:t>
                      </a:r>
                      <a:r>
                        <a:rPr sz="900" spc="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no</a:t>
                      </a:r>
                      <a:r>
                        <a:rPr sz="9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logra</a:t>
                      </a:r>
                      <a:r>
                        <a:rPr sz="900" spc="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reducir</a:t>
                      </a:r>
                      <a:r>
                        <a:rPr sz="9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 </a:t>
                      </a:r>
                      <a:r>
                        <a:rPr sz="9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pobreza,</a:t>
                      </a:r>
                      <a:r>
                        <a:rPr sz="900" spc="8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limita</a:t>
                      </a:r>
                      <a:r>
                        <a:rPr sz="9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su</a:t>
                      </a:r>
                      <a:r>
                        <a:rPr sz="9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potencial de</a:t>
                      </a:r>
                      <a:r>
                        <a:rPr sz="900" spc="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crecimiento</a:t>
                      </a:r>
                      <a:r>
                        <a:rPr sz="9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r>
                        <a:rPr sz="900" spc="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desarrollo</a:t>
                      </a:r>
                      <a:endParaRPr sz="9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b="1" spc="13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84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5325">
                <a:tc>
                  <a:txBody>
                    <a:bodyPr/>
                    <a:lstStyle/>
                    <a:p>
                      <a:pPr marL="39370" marR="1905" indent="55880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9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Cuando</a:t>
                      </a:r>
                      <a:r>
                        <a:rPr sz="9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el</a:t>
                      </a:r>
                      <a:r>
                        <a:rPr sz="9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Estado</a:t>
                      </a:r>
                      <a:r>
                        <a:rPr sz="900" spc="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no</a:t>
                      </a:r>
                      <a:r>
                        <a:rPr sz="9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aborda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900" spc="-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pobreza,</a:t>
                      </a:r>
                      <a:r>
                        <a:rPr sz="900" spc="-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el</a:t>
                      </a:r>
                      <a:r>
                        <a:rPr sz="9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narcotráfico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tiende</a:t>
                      </a:r>
                      <a:r>
                        <a:rPr sz="9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9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</a:t>
                      </a:r>
                      <a:r>
                        <a:rPr sz="9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ocupar</a:t>
                      </a:r>
                      <a:r>
                        <a:rPr sz="9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ese</a:t>
                      </a:r>
                      <a:r>
                        <a:rPr sz="9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espacio,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asumiendo</a:t>
                      </a:r>
                      <a:r>
                        <a:rPr sz="9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roles</a:t>
                      </a:r>
                      <a:r>
                        <a:rPr sz="9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9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apoyo</a:t>
                      </a:r>
                      <a:r>
                        <a:rPr sz="9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</a:t>
                      </a:r>
                      <a:endParaRPr sz="9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ts val="1010"/>
                        </a:lnSpc>
                      </a:pP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barrios</a:t>
                      </a:r>
                      <a:r>
                        <a:rPr sz="900" spc="1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vulnerables</a:t>
                      </a:r>
                      <a:endParaRPr sz="90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b="1" spc="8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83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57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43510" marR="2540" indent="193040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Altos</a:t>
                      </a:r>
                      <a:r>
                        <a:rPr sz="9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niveles</a:t>
                      </a:r>
                      <a:r>
                        <a:rPr sz="9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900" spc="8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pobreza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debilitan la</a:t>
                      </a:r>
                      <a:r>
                        <a:rPr sz="9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confianza</a:t>
                      </a:r>
                      <a:r>
                        <a:rPr sz="900" spc="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</a:t>
                      </a:r>
                      <a:r>
                        <a:rPr sz="9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las</a:t>
                      </a:r>
                      <a:endParaRPr sz="9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ts val="1010"/>
                        </a:lnSpc>
                      </a:pPr>
                      <a:r>
                        <a:rPr sz="9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instituciones</a:t>
                      </a:r>
                      <a:endParaRPr sz="90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75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33655" marR="2540" indent="154940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9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pobreza</a:t>
                      </a:r>
                      <a:r>
                        <a:rPr sz="9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afecta</a:t>
                      </a:r>
                      <a:r>
                        <a:rPr sz="9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9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</a:t>
                      </a:r>
                      <a:r>
                        <a:rPr sz="9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toda</a:t>
                      </a:r>
                      <a:r>
                        <a:rPr sz="9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 </a:t>
                      </a:r>
                      <a:r>
                        <a:rPr sz="9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sociedad,</a:t>
                      </a:r>
                      <a:r>
                        <a:rPr sz="9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no</a:t>
                      </a:r>
                      <a:r>
                        <a:rPr sz="9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solo</a:t>
                      </a:r>
                      <a:r>
                        <a:rPr sz="900" spc="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9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</a:t>
                      </a:r>
                      <a:r>
                        <a:rPr sz="9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quienes</a:t>
                      </a:r>
                      <a:r>
                        <a:rPr sz="9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endParaRPr sz="9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ts val="1005"/>
                        </a:lnSpc>
                      </a:pPr>
                      <a:r>
                        <a:rPr sz="9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viven</a:t>
                      </a:r>
                      <a:endParaRPr sz="90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73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4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3210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9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pobreza</a:t>
                      </a:r>
                      <a:r>
                        <a:rPr sz="9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trae</a:t>
                      </a:r>
                      <a:r>
                        <a:rPr sz="9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altos</a:t>
                      </a:r>
                      <a:r>
                        <a:rPr sz="9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costos</a:t>
                      </a:r>
                      <a:endParaRPr sz="9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ts val="1010"/>
                        </a:lnSpc>
                      </a:pPr>
                      <a:r>
                        <a:rPr sz="9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para</a:t>
                      </a:r>
                      <a:r>
                        <a:rPr sz="9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el</a:t>
                      </a:r>
                      <a:r>
                        <a:rPr sz="9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país</a:t>
                      </a:r>
                      <a:endParaRPr sz="90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0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66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0370">
                <a:tc>
                  <a:txBody>
                    <a:bodyPr/>
                    <a:lstStyle/>
                    <a:p>
                      <a:pPr marL="26034" marR="2540" indent="106680"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9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pobreza es</a:t>
                      </a:r>
                      <a:r>
                        <a:rPr sz="9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una </a:t>
                      </a:r>
                      <a:r>
                        <a:rPr sz="9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situación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transitoria</a:t>
                      </a:r>
                      <a:r>
                        <a:rPr sz="9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9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9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que</a:t>
                      </a:r>
                      <a:r>
                        <a:rPr sz="9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se</a:t>
                      </a:r>
                      <a:r>
                        <a:rPr sz="9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puede</a:t>
                      </a:r>
                      <a:endParaRPr sz="9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ts val="1005"/>
                        </a:lnSpc>
                      </a:pPr>
                      <a:r>
                        <a:rPr sz="9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salir</a:t>
                      </a:r>
                      <a:endParaRPr sz="900">
                        <a:latin typeface="Century Gothic"/>
                        <a:cs typeface="Century Gothic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0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58165">
                <a:tc>
                  <a:txBody>
                    <a:bodyPr/>
                    <a:lstStyle/>
                    <a:p>
                      <a:pPr marL="53340" marR="2540" indent="266700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9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pobreza es</a:t>
                      </a:r>
                      <a:r>
                        <a:rPr sz="9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inevitable, </a:t>
                      </a:r>
                      <a:r>
                        <a:rPr sz="9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siempre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habrá</a:t>
                      </a:r>
                      <a:r>
                        <a:rPr sz="9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un</a:t>
                      </a:r>
                      <a:r>
                        <a:rPr sz="9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porcentaje de</a:t>
                      </a:r>
                      <a:r>
                        <a:rPr sz="9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9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población</a:t>
                      </a:r>
                      <a:r>
                        <a:rPr sz="900" spc="-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</a:t>
                      </a:r>
                      <a:r>
                        <a:rPr sz="9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9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esa</a:t>
                      </a:r>
                      <a:endParaRPr sz="9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ts val="1005"/>
                        </a:lnSpc>
                        <a:spcBef>
                          <a:spcPts val="5"/>
                        </a:spcBef>
                      </a:pPr>
                      <a:r>
                        <a:rPr sz="9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situación</a:t>
                      </a:r>
                      <a:endParaRPr sz="90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b="1" spc="10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77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042822" y="840105"/>
            <a:ext cx="1010539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Pensando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en las</a:t>
            </a:r>
            <a:r>
              <a:rPr kumimoji="0" sz="1400" b="0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consecuencias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de</a:t>
            </a:r>
            <a:r>
              <a:rPr kumimoji="0" sz="1400" b="0" i="0" u="none" strike="noStrike" kern="0" cap="none" spc="-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la</a:t>
            </a:r>
            <a:r>
              <a:rPr kumimoji="0" sz="1400" b="0" i="0" u="none" strike="noStrike" kern="0" cap="none" spc="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pobreza,</a:t>
            </a:r>
            <a:r>
              <a:rPr kumimoji="0" sz="1400" b="0" i="0" u="none" strike="noStrike" kern="0" cap="none" spc="-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¿cuán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de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acuerdo</a:t>
            </a:r>
            <a:r>
              <a:rPr kumimoji="0" sz="1400" b="0" i="0" u="none" strike="noStrike" kern="0" cap="none" spc="-4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o</a:t>
            </a:r>
            <a:r>
              <a:rPr kumimoji="0" sz="1400" b="0" i="0" u="none" strike="noStrike" kern="0" cap="none" spc="-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en</a:t>
            </a:r>
            <a:r>
              <a:rPr kumimoji="0" sz="1400" b="0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desacuerdo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estás</a:t>
            </a:r>
            <a:r>
              <a:rPr kumimoji="0" sz="1400" b="0" i="0" u="none" strike="noStrike" kern="0" cap="none" spc="-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con</a:t>
            </a:r>
            <a:r>
              <a:rPr kumimoji="0" sz="1400" b="0" i="0" u="none" strike="noStrike" kern="0" cap="none" spc="-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las</a:t>
            </a:r>
            <a:r>
              <a:rPr kumimoji="0" sz="1400" b="0" i="0" u="none" strike="noStrike" kern="0" cap="none" spc="-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6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siguientes</a:t>
            </a:r>
            <a:r>
              <a:rPr kumimoji="0" sz="1400" b="0" i="0" u="none" strike="noStrike" kern="0" cap="none" spc="-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frases?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  <a:p>
            <a:pPr marL="3175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%</a:t>
            </a:r>
            <a:r>
              <a:rPr kumimoji="0" sz="1400" b="1" i="0" u="none" strike="noStrike" kern="0" cap="none" spc="-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00A2DF"/>
                </a:solidFill>
                <a:effectLst/>
                <a:uLnTx/>
                <a:uFillTx/>
                <a:latin typeface="Century Gothic"/>
                <a:cs typeface="Century Gothic"/>
              </a:rPr>
              <a:t>Acuerdo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73348" y="831850"/>
            <a:ext cx="593788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¿Quiénes</a:t>
            </a:r>
            <a:r>
              <a:rPr kumimoji="0" sz="1400" b="0" i="0" u="none" strike="noStrike" kern="0" cap="none" spc="6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tienen</a:t>
            </a:r>
            <a:r>
              <a:rPr kumimoji="0" sz="1400" b="0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5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más</a:t>
            </a:r>
            <a:r>
              <a:rPr kumimoji="0" sz="1400" b="0" i="0" u="none" strike="noStrike" kern="0" cap="none" spc="6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responsabilidad</a:t>
            </a:r>
            <a:r>
              <a:rPr kumimoji="0" sz="1400" b="0" i="0" u="none" strike="noStrike" kern="0" cap="none" spc="7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en</a:t>
            </a:r>
            <a:r>
              <a:rPr kumimoji="0" sz="1400" b="0" i="0" u="none" strike="noStrike" kern="0" cap="none" spc="8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6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terminar</a:t>
            </a:r>
            <a:r>
              <a:rPr kumimoji="0" sz="1400" b="0" i="0" u="none" strike="noStrike" kern="0" cap="none" spc="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con</a:t>
            </a:r>
            <a:r>
              <a:rPr kumimoji="0" sz="1400" b="0" i="0" u="none" strike="noStrike" kern="0" cap="none" spc="6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la</a:t>
            </a:r>
            <a:r>
              <a:rPr kumimoji="0" sz="1400" b="0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pobreza?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  <a:p>
            <a:pPr marL="127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00A2DF"/>
                </a:solidFill>
                <a:effectLst/>
                <a:uLnTx/>
                <a:uFillTx/>
                <a:latin typeface="Century Gothic"/>
                <a:cs typeface="Century Gothic"/>
              </a:rPr>
              <a:t>%</a:t>
            </a:r>
            <a:r>
              <a:rPr kumimoji="0" sz="1400" b="1" i="0" u="none" strike="noStrike" kern="0" cap="none" spc="-55" normalizeH="0" baseline="0" noProof="0" dirty="0">
                <a:ln>
                  <a:noFill/>
                </a:ln>
                <a:solidFill>
                  <a:srgbClr val="00A2DF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-30" normalizeH="0" baseline="0" noProof="0" dirty="0">
                <a:ln>
                  <a:noFill/>
                </a:ln>
                <a:solidFill>
                  <a:srgbClr val="00A2DF"/>
                </a:solidFill>
                <a:effectLst/>
                <a:uLnTx/>
                <a:uFillTx/>
                <a:latin typeface="Century Gothic"/>
                <a:cs typeface="Century Gothic"/>
              </a:rPr>
              <a:t>1er</a:t>
            </a:r>
            <a:r>
              <a:rPr kumimoji="0" sz="1400" b="1" i="0" u="none" strike="noStrike" kern="0" cap="none" spc="-35" normalizeH="0" baseline="0" noProof="0" dirty="0">
                <a:ln>
                  <a:noFill/>
                </a:ln>
                <a:solidFill>
                  <a:srgbClr val="00A2DF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35" normalizeH="0" baseline="0" noProof="0" dirty="0">
                <a:ln>
                  <a:noFill/>
                </a:ln>
                <a:solidFill>
                  <a:srgbClr val="00A2DF"/>
                </a:solidFill>
                <a:effectLst/>
                <a:uLnTx/>
                <a:uFillTx/>
                <a:latin typeface="Century Gothic"/>
                <a:cs typeface="Century Gothic"/>
              </a:rPr>
              <a:t>lugar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Base:</a:t>
            </a:r>
            <a:r>
              <a:rPr kumimoji="0" sz="1100" b="0" i="0" u="none" strike="noStrike" kern="0" cap="none" spc="4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1.000</a:t>
            </a:r>
            <a:r>
              <a:rPr kumimoji="0" sz="1100" b="0" i="0" u="none" strike="noStrike" kern="0" cap="none" spc="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casos</a:t>
            </a: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6130">
              <a:lnSpc>
                <a:spcPct val="100000"/>
              </a:lnSpc>
              <a:spcBef>
                <a:spcPts val="100"/>
              </a:spcBef>
            </a:pPr>
            <a:r>
              <a:rPr spc="305" dirty="0"/>
              <a:t>Responsables</a:t>
            </a:r>
            <a:r>
              <a:rPr spc="145" dirty="0"/>
              <a:t> </a:t>
            </a:r>
            <a:r>
              <a:rPr spc="335" dirty="0"/>
              <a:t>de</a:t>
            </a:r>
            <a:r>
              <a:rPr spc="145" dirty="0"/>
              <a:t> </a:t>
            </a:r>
            <a:r>
              <a:rPr spc="275" dirty="0"/>
              <a:t>terminar</a:t>
            </a:r>
            <a:r>
              <a:rPr spc="155" dirty="0"/>
              <a:t> </a:t>
            </a:r>
            <a:r>
              <a:rPr spc="355" dirty="0"/>
              <a:t>con</a:t>
            </a:r>
            <a:r>
              <a:rPr spc="145" dirty="0"/>
              <a:t> </a:t>
            </a:r>
            <a:r>
              <a:rPr spc="210" dirty="0"/>
              <a:t>la</a:t>
            </a:r>
            <a:r>
              <a:rPr spc="135" dirty="0"/>
              <a:t> </a:t>
            </a:r>
            <a:r>
              <a:rPr spc="285" dirty="0"/>
              <a:t>pobreza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48716" y="1593722"/>
          <a:ext cx="11694158" cy="4079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5499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613409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594359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30835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SEXO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70" algn="ctr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EDAD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4460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NIVEL</a:t>
                      </a:r>
                      <a:r>
                        <a:rPr sz="9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2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SOCIOECONÓMICO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540" algn="ctr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ZONA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505459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3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POSICIÓN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POLÍTICA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640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0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HIJOS/AS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8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Hombre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Mujer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30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40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54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9060" marR="92075" indent="7620">
                        <a:lnSpc>
                          <a:spcPct val="100000"/>
                        </a:lnSpc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55</a:t>
                      </a:r>
                      <a:r>
                        <a:rPr sz="900" b="1" spc="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y </a:t>
                      </a: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más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9220" marR="9525" indent="-91440">
                        <a:lnSpc>
                          <a:spcPct val="100000"/>
                        </a:lnSpc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r>
                        <a:rPr sz="9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5885" marR="9525" indent="-78105">
                        <a:lnSpc>
                          <a:spcPct val="100000"/>
                        </a:lnSpc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RM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Norte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Sur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Derecha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Izquierda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3505" marR="17145" indent="-78105">
                        <a:lnSpc>
                          <a:spcPct val="100000"/>
                        </a:lnSpc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Indepen-</a:t>
                      </a:r>
                      <a:r>
                        <a:rPr sz="9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diente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Sí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9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El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Estado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sociedad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</a:t>
                      </a:r>
                      <a:r>
                        <a:rPr sz="10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general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L="751205" marR="1905" indent="-12700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Los</a:t>
                      </a: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políticos</a:t>
                      </a: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los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parlamentarios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Las</a:t>
                      </a: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personas</a:t>
                      </a: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que</a:t>
                      </a:r>
                      <a:r>
                        <a:rPr sz="10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viven</a:t>
                      </a: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pobreza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Las</a:t>
                      </a:r>
                      <a:r>
                        <a:rPr sz="10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empresas</a:t>
                      </a:r>
                      <a:r>
                        <a:rPr sz="1000" spc="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/</a:t>
                      </a:r>
                      <a:r>
                        <a:rPr sz="1000" spc="8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sector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270" algn="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privado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2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Las</a:t>
                      </a:r>
                      <a:r>
                        <a:rPr sz="1000" spc="8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personas</a:t>
                      </a:r>
                      <a:r>
                        <a:rPr sz="10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más</a:t>
                      </a:r>
                      <a:r>
                        <a:rPr sz="1000" spc="9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ricas</a:t>
                      </a:r>
                      <a:r>
                        <a:rPr sz="1000" spc="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del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ct val="100000"/>
                        </a:lnSpc>
                      </a:pP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país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b="1" spc="2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3810" algn="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Las</a:t>
                      </a: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municipalidades</a:t>
                      </a:r>
                      <a:r>
                        <a:rPr sz="1000" spc="1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los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alcaldes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b="1" spc="-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Las</a:t>
                      </a:r>
                      <a:r>
                        <a:rPr sz="1000" spc="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universidades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-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L="80073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Los</a:t>
                      </a:r>
                      <a:r>
                        <a:rPr sz="10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medios</a:t>
                      </a:r>
                      <a:r>
                        <a:rPr sz="1000" spc="8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L="81280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comunicación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b="1" spc="-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635" algn="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Todos</a:t>
                      </a:r>
                      <a:r>
                        <a:rPr sz="1000" spc="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por</a:t>
                      </a:r>
                      <a:r>
                        <a:rPr sz="1000" spc="8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igual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80969" y="831850"/>
            <a:ext cx="592391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¿Y</a:t>
            </a:r>
            <a:r>
              <a:rPr kumimoji="0" sz="1400" b="0" i="0" u="none" strike="noStrike" kern="0" cap="none" spc="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qué</a:t>
            </a:r>
            <a:r>
              <a:rPr kumimoji="0" sz="1400" b="0" i="0" u="none" strike="noStrike" kern="0" cap="none" spc="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medidas</a:t>
            </a:r>
            <a:r>
              <a:rPr kumimoji="0" sz="1400" b="0" i="0" u="none" strike="noStrike" kern="0" cap="none" spc="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te 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parecen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5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más</a:t>
            </a:r>
            <a:r>
              <a:rPr kumimoji="0" sz="1400" b="0" i="0" u="none" strike="noStrike" kern="0" cap="none" spc="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efectivas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para</a:t>
            </a:r>
            <a:r>
              <a:rPr kumimoji="0" sz="1400" b="0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reducir la</a:t>
            </a:r>
            <a:r>
              <a:rPr kumimoji="0" sz="1400" b="0" i="0" u="none" strike="noStrike" kern="0" cap="none" spc="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pobreza?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%</a:t>
            </a:r>
            <a:r>
              <a:rPr kumimoji="0" sz="1400" b="1" i="0" u="none" strike="noStrike" kern="0" cap="none" spc="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Respuesta</a:t>
            </a:r>
            <a:r>
              <a:rPr kumimoji="0" sz="1400" b="1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guiada y</a:t>
            </a:r>
            <a:r>
              <a:rPr kumimoji="0" sz="1400" b="1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múltiple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Base:</a:t>
            </a:r>
            <a:r>
              <a:rPr kumimoji="0" sz="1100" b="0" i="0" u="none" strike="noStrike" kern="0" cap="none" spc="4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1.000</a:t>
            </a:r>
            <a:r>
              <a:rPr kumimoji="0" sz="1100" b="0" i="0" u="none" strike="noStrike" kern="0" cap="none" spc="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casos</a:t>
            </a: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3539">
              <a:lnSpc>
                <a:spcPct val="100000"/>
              </a:lnSpc>
              <a:spcBef>
                <a:spcPts val="100"/>
              </a:spcBef>
            </a:pPr>
            <a:r>
              <a:rPr spc="270" dirty="0"/>
              <a:t>Medidas</a:t>
            </a:r>
            <a:r>
              <a:rPr spc="160" dirty="0"/>
              <a:t> </a:t>
            </a:r>
            <a:r>
              <a:rPr spc="380" dirty="0"/>
              <a:t>más</a:t>
            </a:r>
            <a:r>
              <a:rPr spc="120" dirty="0"/>
              <a:t> </a:t>
            </a:r>
            <a:r>
              <a:rPr spc="260" dirty="0"/>
              <a:t>efectivas</a:t>
            </a:r>
            <a:r>
              <a:rPr spc="150" dirty="0"/>
              <a:t> </a:t>
            </a:r>
            <a:r>
              <a:rPr spc="280" dirty="0"/>
              <a:t>para</a:t>
            </a:r>
            <a:r>
              <a:rPr spc="140" dirty="0"/>
              <a:t> </a:t>
            </a:r>
            <a:r>
              <a:rPr spc="270" dirty="0"/>
              <a:t>reducir</a:t>
            </a:r>
            <a:r>
              <a:rPr spc="175" dirty="0"/>
              <a:t> </a:t>
            </a:r>
            <a:r>
              <a:rPr spc="210" dirty="0"/>
              <a:t>la</a:t>
            </a:r>
            <a:r>
              <a:rPr spc="135" dirty="0"/>
              <a:t> </a:t>
            </a:r>
            <a:r>
              <a:rPr spc="285" dirty="0"/>
              <a:t>pobreza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48716" y="1445641"/>
          <a:ext cx="11694158" cy="45453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5499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613409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594359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1447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30835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SEXO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70" algn="ctr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EDAD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4460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NIVEL</a:t>
                      </a:r>
                      <a:r>
                        <a:rPr sz="9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2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SOCIOECONÓMICO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540" algn="ctr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ZONA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505459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3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POSICIÓN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POLÍTICA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640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0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HIJOS/AS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2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Hombre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Mujer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  <a:spcBef>
                          <a:spcPts val="5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30</a:t>
                      </a:r>
                      <a:r>
                        <a:rPr sz="9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  <a:spcBef>
                          <a:spcPts val="5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40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  <a:spcBef>
                          <a:spcPts val="5"/>
                        </a:spcBef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54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55</a:t>
                      </a:r>
                      <a:r>
                        <a:rPr sz="900" b="1" spc="3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9060">
                        <a:lnSpc>
                          <a:spcPts val="1010"/>
                        </a:lnSpc>
                        <a:spcBef>
                          <a:spcPts val="5"/>
                        </a:spcBef>
                      </a:pP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más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  <a:spcBef>
                          <a:spcPts val="5"/>
                        </a:spcBef>
                      </a:pPr>
                      <a:r>
                        <a:rPr sz="9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ts val="1010"/>
                        </a:lnSpc>
                        <a:spcBef>
                          <a:spcPts val="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RM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Norte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Sur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Derecha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Izquierda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Indepen-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ts val="1010"/>
                        </a:lnSpc>
                        <a:spcBef>
                          <a:spcPts val="5"/>
                        </a:spcBef>
                      </a:pPr>
                      <a:r>
                        <a:rPr sz="9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diente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Sí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Más</a:t>
                      </a:r>
                      <a:r>
                        <a:rPr sz="10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empleo</a:t>
                      </a: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y/o</a:t>
                      </a:r>
                      <a:r>
                        <a:rPr sz="10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mejores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sueldos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59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Mejorar</a:t>
                      </a: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educación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/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270" algn="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formación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L="377825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Bajar costo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de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vida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8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Impulsar</a:t>
                      </a: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el</a:t>
                      </a: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crecimiento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económico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Apoyo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emprendimiento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ct val="100000"/>
                        </a:lnSpc>
                      </a:pPr>
                      <a:r>
                        <a:rPr sz="1000" spc="-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/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formalización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Mejores</a:t>
                      </a:r>
                      <a:r>
                        <a:rPr sz="1000" spc="114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políticas</a:t>
                      </a:r>
                      <a:r>
                        <a:rPr sz="1000" spc="1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317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subsidios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para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vivienda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Mejorar</a:t>
                      </a:r>
                      <a:r>
                        <a:rPr sz="1000" spc="8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seguridad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ciudadana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Tratamiento</a:t>
                      </a:r>
                      <a:r>
                        <a:rPr sz="10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r>
                        <a:rPr sz="1000" spc="8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prevención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ct val="100000"/>
                        </a:lnSpc>
                      </a:pP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-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adicciones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000" spc="-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Acceso</a:t>
                      </a: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oportuno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</a:t>
                      </a: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salud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ct val="100000"/>
                        </a:lnSpc>
                      </a:pP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-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calidad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66090">
                <a:tc>
                  <a:txBody>
                    <a:bodyPr/>
                    <a:lstStyle/>
                    <a:p>
                      <a:pPr marL="109855" marR="3175" indent="340995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Más</a:t>
                      </a:r>
                      <a:r>
                        <a:rPr sz="1000" spc="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bonos</a:t>
                      </a:r>
                      <a:r>
                        <a:rPr sz="1000" spc="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apoyos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económicos</a:t>
                      </a: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para</a:t>
                      </a: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los</a:t>
                      </a: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más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ts val="1130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L="351790" marR="1905" indent="-31432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Combatir</a:t>
                      </a:r>
                      <a:r>
                        <a:rPr sz="1000" spc="9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discriminación</a:t>
                      </a:r>
                      <a:r>
                        <a:rPr sz="1000" spc="1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maltrato</a:t>
                      </a:r>
                      <a:r>
                        <a:rPr sz="1000" spc="1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institucional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21560" y="831850"/>
            <a:ext cx="864171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5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Utilizando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una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escala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de</a:t>
            </a:r>
            <a:r>
              <a:rPr kumimoji="0" sz="1400" b="0" i="0" u="none" strike="noStrike" kern="0" cap="none" spc="-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27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1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14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a</a:t>
            </a:r>
            <a:r>
              <a:rPr kumimoji="0" sz="1400" b="0" i="0" u="none" strike="noStrike" kern="0" cap="none" spc="-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5,</a:t>
            </a:r>
            <a:r>
              <a:rPr kumimoji="0" sz="1400" b="0" i="0" u="none" strike="noStrike" kern="0" cap="none" spc="-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¿Cuán</a:t>
            </a:r>
            <a:r>
              <a:rPr kumimoji="0" sz="1400" b="0" i="0" u="none" strike="noStrike" kern="0" cap="none" spc="-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de</a:t>
            </a:r>
            <a:r>
              <a:rPr kumimoji="0" sz="1400" b="0" i="0" u="none" strike="noStrike" kern="0" cap="none" spc="-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acuerdo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o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en</a:t>
            </a:r>
            <a:r>
              <a:rPr kumimoji="0" sz="1400" b="0" i="0" u="none" strike="noStrike" kern="0" cap="none" spc="-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desacuerdo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estás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con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las</a:t>
            </a:r>
            <a:r>
              <a:rPr kumimoji="0" sz="1400" b="0" i="0" u="none" strike="noStrike" kern="0" cap="none" spc="-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6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siguientes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frases?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  <a:p>
            <a:pPr marL="3175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00A2DF"/>
                </a:solidFill>
                <a:effectLst/>
                <a:uLnTx/>
                <a:uFillTx/>
                <a:latin typeface="Century Gothic"/>
                <a:cs typeface="Century Gothic"/>
              </a:rPr>
              <a:t>%</a:t>
            </a:r>
            <a:r>
              <a:rPr kumimoji="0" sz="1400" b="1" i="0" u="none" strike="noStrike" kern="0" cap="none" spc="-20" normalizeH="0" baseline="0" noProof="0" dirty="0">
                <a:ln>
                  <a:noFill/>
                </a:ln>
                <a:solidFill>
                  <a:srgbClr val="00A2DF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00A2DF"/>
                </a:solidFill>
                <a:effectLst/>
                <a:uLnTx/>
                <a:uFillTx/>
                <a:latin typeface="Century Gothic"/>
                <a:cs typeface="Century Gothic"/>
              </a:rPr>
              <a:t>Acuerdo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Base:</a:t>
            </a:r>
            <a:r>
              <a:rPr kumimoji="0" sz="1100" b="0" i="0" u="none" strike="noStrike" kern="0" cap="none" spc="4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1.000</a:t>
            </a:r>
            <a:r>
              <a:rPr kumimoji="0" sz="1100" b="0" i="0" u="none" strike="noStrike" kern="0" cap="none" spc="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casos</a:t>
            </a: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83205">
              <a:lnSpc>
                <a:spcPct val="100000"/>
              </a:lnSpc>
              <a:spcBef>
                <a:spcPts val="100"/>
              </a:spcBef>
            </a:pPr>
            <a:r>
              <a:rPr spc="270" dirty="0"/>
              <a:t>Barreras</a:t>
            </a:r>
            <a:r>
              <a:rPr spc="150" dirty="0"/>
              <a:t> </a:t>
            </a:r>
            <a:r>
              <a:rPr spc="280" dirty="0"/>
              <a:t>para</a:t>
            </a:r>
            <a:r>
              <a:rPr spc="130" dirty="0"/>
              <a:t> </a:t>
            </a:r>
            <a:r>
              <a:rPr spc="200" dirty="0"/>
              <a:t>salir</a:t>
            </a:r>
            <a:r>
              <a:rPr spc="155" dirty="0"/>
              <a:t> </a:t>
            </a:r>
            <a:r>
              <a:rPr spc="335" dirty="0"/>
              <a:t>de</a:t>
            </a:r>
            <a:r>
              <a:rPr spc="135" dirty="0"/>
              <a:t> </a:t>
            </a:r>
            <a:r>
              <a:rPr spc="200" dirty="0"/>
              <a:t>la</a:t>
            </a:r>
            <a:r>
              <a:rPr spc="145" dirty="0"/>
              <a:t> </a:t>
            </a:r>
            <a:r>
              <a:rPr spc="285" dirty="0"/>
              <a:t>pobreza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48716" y="1445641"/>
          <a:ext cx="11694158" cy="41427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5499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613409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594359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1447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30835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SEXO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70" algn="ctr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EDAD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4460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NIVEL</a:t>
                      </a:r>
                      <a:r>
                        <a:rPr sz="9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2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SOCIOECONÓMICO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540" algn="ctr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ZONA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505459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3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POSICIÓN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POLÍTICA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640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0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HIJOS/AS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2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Hombre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Mujer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  <a:spcBef>
                          <a:spcPts val="5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30</a:t>
                      </a:r>
                      <a:r>
                        <a:rPr sz="9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  <a:spcBef>
                          <a:spcPts val="5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40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  <a:spcBef>
                          <a:spcPts val="5"/>
                        </a:spcBef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54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55</a:t>
                      </a:r>
                      <a:r>
                        <a:rPr sz="900" b="1" spc="3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9060">
                        <a:lnSpc>
                          <a:spcPts val="1010"/>
                        </a:lnSpc>
                        <a:spcBef>
                          <a:spcPts val="5"/>
                        </a:spcBef>
                      </a:pP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más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  <a:spcBef>
                          <a:spcPts val="5"/>
                        </a:spcBef>
                      </a:pPr>
                      <a:r>
                        <a:rPr sz="9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ts val="1010"/>
                        </a:lnSpc>
                        <a:spcBef>
                          <a:spcPts val="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RM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Norte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Sur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Derecha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Izquierda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Indepen-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ts val="1010"/>
                        </a:lnSpc>
                        <a:spcBef>
                          <a:spcPts val="5"/>
                        </a:spcBef>
                      </a:pPr>
                      <a:r>
                        <a:rPr sz="9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diente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Sí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45720" marR="3175" indent="167640" algn="r">
                        <a:lnSpc>
                          <a:spcPct val="100000"/>
                        </a:lnSpc>
                      </a:pPr>
                      <a:r>
                        <a:rPr sz="1000" spc="9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El</a:t>
                      </a:r>
                      <a:r>
                        <a:rPr sz="1000" spc="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Estado</a:t>
                      </a:r>
                      <a:r>
                        <a:rPr sz="10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llega</a:t>
                      </a: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tarde,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es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burocrático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</a:t>
                      </a: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es</a:t>
                      </a: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difícil</a:t>
                      </a:r>
                      <a:r>
                        <a:rPr sz="10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que ayude</a:t>
                      </a: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los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más</a:t>
                      </a: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76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1525">
                <a:tc>
                  <a:txBody>
                    <a:bodyPr/>
                    <a:lstStyle/>
                    <a:p>
                      <a:pPr marL="173990" marR="1905" indent="-85725" algn="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sociedad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chilena</a:t>
                      </a:r>
                      <a:r>
                        <a:rPr sz="1000" spc="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juzga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por</a:t>
                      </a:r>
                      <a:r>
                        <a:rPr sz="10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apariencia</a:t>
                      </a: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por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dónde</a:t>
                      </a:r>
                      <a:r>
                        <a:rPr sz="1000" spc="-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vives,</a:t>
                      </a:r>
                      <a:r>
                        <a:rPr sz="1000" spc="-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eso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frena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oportunidades</a:t>
                      </a: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para</a:t>
                      </a: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salir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ts val="1145"/>
                        </a:lnSpc>
                      </a:pP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-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1000" spc="-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pobreza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73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1525">
                <a:tc>
                  <a:txBody>
                    <a:bodyPr/>
                    <a:lstStyle/>
                    <a:p>
                      <a:pPr marL="79375" marR="2540" indent="95885" algn="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Para</a:t>
                      </a:r>
                      <a:r>
                        <a:rPr sz="1000" spc="-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dar</a:t>
                      </a:r>
                      <a:r>
                        <a:rPr sz="1000" spc="-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trabajo,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</a:t>
                      </a:r>
                      <a:r>
                        <a:rPr sz="1000" spc="-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veces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las</a:t>
                      </a:r>
                      <a:r>
                        <a:rPr sz="1000" spc="9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empresas</a:t>
                      </a:r>
                      <a:r>
                        <a:rPr sz="1000" spc="114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piden </a:t>
                      </a: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requisitos</a:t>
                      </a: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difíciles,</a:t>
                      </a:r>
                      <a:r>
                        <a:rPr sz="1000" spc="8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no</a:t>
                      </a: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dan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oportunidades</a:t>
                      </a:r>
                      <a:r>
                        <a:rPr sz="1000" spc="10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</a:t>
                      </a:r>
                      <a:r>
                        <a:rPr sz="1000" spc="8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los</a:t>
                      </a:r>
                      <a:r>
                        <a:rPr sz="1000" spc="10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más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ts val="1145"/>
                        </a:lnSpc>
                        <a:spcBef>
                          <a:spcPts val="5"/>
                        </a:spcBef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10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68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233045" marR="2540" indent="16510" algn="r">
                        <a:lnSpc>
                          <a:spcPct val="100000"/>
                        </a:lnSpc>
                      </a:pPr>
                      <a:r>
                        <a:rPr sz="1000" spc="9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El</a:t>
                      </a: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miedo</a:t>
                      </a: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inseguridad 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hace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que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10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gente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no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ayude</a:t>
                      </a: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los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más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pPr marL="26034" marR="1905" indent="531495" algn="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Salir</a:t>
                      </a: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pobreza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depende</a:t>
                      </a: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más</a:t>
                      </a:r>
                      <a:r>
                        <a:rPr sz="1000" spc="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las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oportunidades</a:t>
                      </a:r>
                      <a:r>
                        <a:rPr sz="1000" spc="1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disponibles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que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1000" spc="-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actitud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personal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pPr marL="214629" marR="635" indent="132080" algn="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Muchas</a:t>
                      </a:r>
                      <a:r>
                        <a:rPr sz="10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personas</a:t>
                      </a:r>
                      <a:r>
                        <a:rPr sz="10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son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pobres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porque</a:t>
                      </a: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se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conforman</a:t>
                      </a: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no</a:t>
                      </a:r>
                      <a:r>
                        <a:rPr sz="1000" spc="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buscan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ts val="1140"/>
                        </a:lnSpc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salir</a:t>
                      </a:r>
                      <a:r>
                        <a:rPr sz="1000" spc="2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adelante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99357" y="831850"/>
            <a:ext cx="428561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¿Dónde</a:t>
            </a:r>
            <a:r>
              <a:rPr kumimoji="0" sz="1400" b="0" i="0" u="none" strike="noStrike" kern="0" cap="none" spc="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ves</a:t>
            </a:r>
            <a:r>
              <a:rPr kumimoji="0" sz="1400" b="0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o</a:t>
            </a:r>
            <a:r>
              <a:rPr kumimoji="0" sz="1400" b="0" i="0" u="none" strike="noStrike" kern="0" cap="none" spc="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escuchas</a:t>
            </a:r>
            <a:r>
              <a:rPr kumimoji="0" sz="1400" b="0" i="0" u="none" strike="noStrike" kern="0" cap="none" spc="-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5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más</a:t>
            </a:r>
            <a:r>
              <a:rPr kumimoji="0" sz="1400" b="0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temas</a:t>
            </a:r>
            <a:r>
              <a:rPr kumimoji="0" sz="1400" b="0" i="0" u="none" strike="noStrike" kern="0" cap="none" spc="-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de</a:t>
            </a:r>
            <a:r>
              <a:rPr kumimoji="0" sz="1400" b="0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pobreza?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  <a:p>
            <a:pPr marL="1905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%</a:t>
            </a:r>
            <a:r>
              <a:rPr kumimoji="0" sz="1400" b="1" i="0" u="none" strike="noStrike" kern="0" cap="none" spc="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Respuesta</a:t>
            </a:r>
            <a:r>
              <a:rPr kumimoji="0" sz="1400" b="1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guiada y</a:t>
            </a:r>
            <a:r>
              <a:rPr kumimoji="0" sz="1400" b="1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múltiple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Base:</a:t>
            </a:r>
            <a:r>
              <a:rPr kumimoji="0" sz="1100" b="0" i="0" u="none" strike="noStrike" kern="0" cap="none" spc="4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1.000</a:t>
            </a:r>
            <a:r>
              <a:rPr kumimoji="0" sz="1100" b="0" i="0" u="none" strike="noStrike" kern="0" cap="none" spc="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casos</a:t>
            </a: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11020">
              <a:lnSpc>
                <a:spcPct val="100000"/>
              </a:lnSpc>
              <a:spcBef>
                <a:spcPts val="100"/>
              </a:spcBef>
            </a:pPr>
            <a:r>
              <a:rPr spc="280" dirty="0"/>
              <a:t>Plataformas</a:t>
            </a:r>
            <a:r>
              <a:rPr spc="160" dirty="0"/>
              <a:t> </a:t>
            </a:r>
            <a:r>
              <a:rPr spc="330" dirty="0"/>
              <a:t>donde</a:t>
            </a:r>
            <a:r>
              <a:rPr spc="160" dirty="0"/>
              <a:t> </a:t>
            </a:r>
            <a:r>
              <a:rPr spc="380" dirty="0"/>
              <a:t>más</a:t>
            </a:r>
            <a:r>
              <a:rPr spc="130" dirty="0"/>
              <a:t> </a:t>
            </a:r>
            <a:r>
              <a:rPr spc="300" dirty="0"/>
              <a:t>se</a:t>
            </a:r>
            <a:r>
              <a:rPr spc="150" dirty="0"/>
              <a:t> </a:t>
            </a:r>
            <a:r>
              <a:rPr spc="280" dirty="0"/>
              <a:t>habla</a:t>
            </a:r>
            <a:r>
              <a:rPr spc="130" dirty="0"/>
              <a:t> </a:t>
            </a:r>
            <a:r>
              <a:rPr spc="335" dirty="0"/>
              <a:t>de</a:t>
            </a:r>
            <a:r>
              <a:rPr spc="140" dirty="0"/>
              <a:t> </a:t>
            </a:r>
            <a:r>
              <a:rPr spc="285" dirty="0"/>
              <a:t>pobreza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48716" y="1715642"/>
          <a:ext cx="11694158" cy="26187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5499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613409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594359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1447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30835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SEXO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70" algn="ctr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EDAD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4460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NIVEL</a:t>
                      </a:r>
                      <a:r>
                        <a:rPr sz="9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2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SOCIOECONÓMICO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540" algn="ctr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ZONA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505459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3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POSICIÓN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POLÍTICA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640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0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HIJOS/AS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2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Hombre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Mujer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  <a:spcBef>
                          <a:spcPts val="5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30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  <a:spcBef>
                          <a:spcPts val="5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40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  <a:spcBef>
                          <a:spcPts val="5"/>
                        </a:spcBef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54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9060" marR="92075" indent="7620">
                        <a:lnSpc>
                          <a:spcPct val="100000"/>
                        </a:lnSpc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55</a:t>
                      </a:r>
                      <a:r>
                        <a:rPr sz="900" b="1" spc="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y </a:t>
                      </a: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más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9220" marR="9525" indent="-91440">
                        <a:lnSpc>
                          <a:spcPct val="100000"/>
                        </a:lnSpc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r>
                        <a:rPr sz="9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5885" marR="9525" indent="-78105">
                        <a:lnSpc>
                          <a:spcPct val="100000"/>
                        </a:lnSpc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RM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Norte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Sur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0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Derecha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Izquierda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3505" marR="17145" indent="-78105">
                        <a:lnSpc>
                          <a:spcPct val="100000"/>
                        </a:lnSpc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Indepen-</a:t>
                      </a:r>
                      <a:r>
                        <a:rPr sz="9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diente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Sí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L="338455" marR="1270" indent="66929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100" spc="8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TV</a:t>
                      </a:r>
                      <a:r>
                        <a:rPr sz="11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abierta (noticias/matinales)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635" algn="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Redes</a:t>
                      </a:r>
                      <a:r>
                        <a:rPr sz="1100" spc="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sociales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Radio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L="751205" marR="635" indent="-28511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1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Diarios</a:t>
                      </a:r>
                      <a:r>
                        <a:rPr sz="1100" spc="-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impresos</a:t>
                      </a:r>
                      <a:r>
                        <a:rPr sz="1100" spc="-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/ </a:t>
                      </a:r>
                      <a:r>
                        <a:rPr sz="11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Prensa</a:t>
                      </a:r>
                      <a:r>
                        <a:rPr sz="1100" spc="18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digital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6845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Podcast o</a:t>
                      </a:r>
                      <a:r>
                        <a:rPr sz="11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aplicaciones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100" spc="-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noticias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Casi</a:t>
                      </a: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nunca</a:t>
                      </a: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veo </a:t>
                      </a: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escucho</a:t>
                      </a:r>
                      <a:r>
                        <a:rPr sz="1100" spc="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sobre</a:t>
                      </a: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pobreza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3670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55090">
              <a:lnSpc>
                <a:spcPct val="100000"/>
              </a:lnSpc>
              <a:spcBef>
                <a:spcPts val="100"/>
              </a:spcBef>
            </a:pPr>
            <a:r>
              <a:rPr spc="300" dirty="0"/>
              <a:t>Contextos</a:t>
            </a:r>
            <a:r>
              <a:rPr spc="155" dirty="0"/>
              <a:t> </a:t>
            </a:r>
            <a:r>
              <a:rPr spc="325" dirty="0"/>
              <a:t>en</a:t>
            </a:r>
            <a:r>
              <a:rPr spc="150" dirty="0"/>
              <a:t> </a:t>
            </a:r>
            <a:r>
              <a:rPr spc="340" dirty="0"/>
              <a:t>que</a:t>
            </a:r>
            <a:r>
              <a:rPr spc="135" dirty="0"/>
              <a:t> </a:t>
            </a:r>
            <a:r>
              <a:rPr spc="229" dirty="0"/>
              <a:t>los</a:t>
            </a:r>
            <a:r>
              <a:rPr spc="160" dirty="0"/>
              <a:t> </a:t>
            </a:r>
            <a:r>
              <a:rPr spc="320" dirty="0"/>
              <a:t>medios</a:t>
            </a:r>
            <a:r>
              <a:rPr spc="150" dirty="0"/>
              <a:t> </a:t>
            </a:r>
            <a:r>
              <a:rPr spc="315" dirty="0"/>
              <a:t>muestran</a:t>
            </a:r>
            <a:r>
              <a:rPr spc="145" dirty="0"/>
              <a:t> </a:t>
            </a:r>
            <a:r>
              <a:rPr spc="210" dirty="0"/>
              <a:t>la</a:t>
            </a:r>
            <a:r>
              <a:rPr spc="140" dirty="0"/>
              <a:t> </a:t>
            </a:r>
            <a:r>
              <a:rPr spc="285" dirty="0"/>
              <a:t>pobreza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Base:</a:t>
            </a:r>
            <a:r>
              <a:rPr kumimoji="0" sz="1100" b="0" i="0" u="none" strike="noStrike" kern="0" cap="none" spc="4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1.000</a:t>
            </a:r>
            <a:r>
              <a:rPr kumimoji="0" sz="1100" b="0" i="0" u="none" strike="noStrike" kern="0" cap="none" spc="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casos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48716" y="1611122"/>
          <a:ext cx="11694158" cy="42837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5499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613409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594359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30835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SEXO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70" algn="ctr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EDAD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4460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NIVEL</a:t>
                      </a:r>
                      <a:r>
                        <a:rPr sz="9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2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SOCIOECONÓMICO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540" algn="ctr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ZONA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505459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3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POSICIÓN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POLÍTICA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640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0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HIJOS/AS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8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Hombre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Mujer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  <a:spcBef>
                          <a:spcPts val="5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30</a:t>
                      </a:r>
                      <a:r>
                        <a:rPr sz="9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  <a:spcBef>
                          <a:spcPts val="5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40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  <a:spcBef>
                          <a:spcPts val="5"/>
                        </a:spcBef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54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55</a:t>
                      </a:r>
                      <a:r>
                        <a:rPr sz="900" b="1" spc="3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9060">
                        <a:lnSpc>
                          <a:spcPts val="1010"/>
                        </a:lnSpc>
                        <a:spcBef>
                          <a:spcPts val="5"/>
                        </a:spcBef>
                      </a:pP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más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  <a:spcBef>
                          <a:spcPts val="5"/>
                        </a:spcBef>
                      </a:pPr>
                      <a:r>
                        <a:rPr sz="9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ts val="1010"/>
                        </a:lnSpc>
                        <a:spcBef>
                          <a:spcPts val="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RM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Norte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Sur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Derecha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Izquierda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Indepen-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ts val="1010"/>
                        </a:lnSpc>
                        <a:spcBef>
                          <a:spcPts val="5"/>
                        </a:spcBef>
                      </a:pPr>
                      <a:r>
                        <a:rPr sz="9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diente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Sí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marR="3810" algn="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Tomas/</a:t>
                      </a:r>
                      <a:r>
                        <a:rPr sz="1000" spc="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campamentos/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3175" algn="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desalojos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67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R="142875" algn="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marL="623570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Hechos</a:t>
                      </a:r>
                      <a:r>
                        <a:rPr sz="1000" spc="9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policiales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62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R="139065" algn="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Personas</a:t>
                      </a: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viviendo</a:t>
                      </a:r>
                      <a:r>
                        <a:rPr sz="10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</a:t>
                      </a: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calle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49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137160" algn="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marR="3810" algn="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Catástrofes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(incendios,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aluviones)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132715" algn="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marL="483234" marR="2540" indent="-37528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Historias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enfermedad/ vejez/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discapacidad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143510" algn="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marR="3810" algn="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Carencia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-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servicios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básicos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158750" algn="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marL="100330" marR="254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Noticias</a:t>
                      </a: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beneficios</a:t>
                      </a:r>
                      <a:r>
                        <a:rPr sz="10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del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Estado, 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subsidios</a:t>
                      </a:r>
                      <a:r>
                        <a:rPr sz="1000" spc="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bonos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145415" algn="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marL="205740" marR="2540" indent="-11620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Casos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personas</a:t>
                      </a: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que</a:t>
                      </a: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se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aprovechan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del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sistema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142875" algn="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Problemas</a:t>
                      </a:r>
                      <a:r>
                        <a:rPr sz="1000" spc="1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114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convivencia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entre</a:t>
                      </a:r>
                      <a:r>
                        <a:rPr sz="10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vecinos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145415" algn="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Campañas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3175" algn="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solidarias/beneficencia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R="156210" algn="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Historias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personas</a:t>
                      </a: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que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salieron</a:t>
                      </a: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pobreza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170815" algn="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289430" y="831850"/>
            <a:ext cx="9705975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lvl="0" indent="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Cuando</a:t>
            </a:r>
            <a:r>
              <a:rPr kumimoji="0" sz="1400" b="0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la</a:t>
            </a:r>
            <a:r>
              <a:rPr kumimoji="0" sz="1400" b="0" i="0" u="none" strike="noStrike" kern="0" cap="none" spc="7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pobreza</a:t>
            </a:r>
            <a:r>
              <a:rPr kumimoji="0" sz="1400" b="0" i="0" u="none" strike="noStrike" kern="0" cap="none" spc="6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aparece</a:t>
            </a:r>
            <a:r>
              <a:rPr kumimoji="0" sz="1400" b="0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en</a:t>
            </a:r>
            <a:r>
              <a:rPr kumimoji="0" sz="1400" b="0" i="0" u="none" strike="noStrike" kern="0" cap="none" spc="7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medios</a:t>
            </a:r>
            <a:r>
              <a:rPr kumimoji="0" sz="1400" b="0" i="0" u="none" strike="noStrike" kern="0" cap="none" spc="9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tradicionales</a:t>
            </a:r>
            <a:r>
              <a:rPr kumimoji="0" sz="1400" b="0" i="0" u="none" strike="noStrike" kern="0" cap="none" spc="6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(ej:</a:t>
            </a:r>
            <a:r>
              <a:rPr kumimoji="0" sz="1400" b="0" i="0" u="none" strike="noStrike" kern="0" cap="none" spc="7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televisión,</a:t>
            </a:r>
            <a:r>
              <a:rPr kumimoji="0" sz="1400" b="0" i="0" u="none" strike="noStrike" kern="0" cap="none" spc="8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radio,</a:t>
            </a:r>
            <a:r>
              <a:rPr kumimoji="0" sz="1400" b="0" i="0" u="none" strike="noStrike" kern="0" cap="none" spc="7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diarios</a:t>
            </a:r>
            <a:r>
              <a:rPr kumimoji="0" sz="1400" b="0" i="0" u="none" strike="noStrike" kern="0" cap="none" spc="7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impresos),</a:t>
            </a:r>
            <a:r>
              <a:rPr kumimoji="0" sz="1400" b="0" i="0" u="none" strike="noStrike" kern="0" cap="none" spc="9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¿en</a:t>
            </a:r>
            <a:r>
              <a:rPr kumimoji="0" sz="1400" b="0" i="0" u="none" strike="noStrike" kern="0" cap="none" spc="8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qué</a:t>
            </a:r>
            <a:r>
              <a:rPr kumimoji="0" sz="1400" b="0" i="0" u="none" strike="noStrike" kern="0" cap="none" spc="6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contextos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se</a:t>
            </a:r>
            <a:r>
              <a:rPr kumimoji="0" sz="1400" b="0" i="0" u="none" strike="noStrike" kern="0" cap="none" spc="-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6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muestra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5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más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comúnmente?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  <a:p>
            <a:pPr marL="127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%</a:t>
            </a:r>
            <a:r>
              <a:rPr kumimoji="0" sz="1400" b="1" i="0" u="none" strike="noStrike" kern="0" cap="none" spc="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Respuesta</a:t>
            </a:r>
            <a:r>
              <a:rPr kumimoji="0" sz="1400" b="1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guiada y</a:t>
            </a:r>
            <a:r>
              <a:rPr kumimoji="0" sz="1400" b="1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múltiple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48866" y="831850"/>
            <a:ext cx="958596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Cuando</a:t>
            </a:r>
            <a:r>
              <a:rPr kumimoji="0" sz="1400" b="0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los</a:t>
            </a:r>
            <a:r>
              <a:rPr kumimoji="0" sz="1400" b="0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medios</a:t>
            </a:r>
            <a:r>
              <a:rPr kumimoji="0" sz="1400" b="0" i="0" u="none" strike="noStrike" kern="0" cap="none" spc="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muestran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pobreza,</a:t>
            </a:r>
            <a:r>
              <a:rPr kumimoji="0" sz="1400" b="0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¿qué</a:t>
            </a:r>
            <a:r>
              <a:rPr kumimoji="0" sz="1400" b="0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imágenes</a:t>
            </a:r>
            <a:r>
              <a:rPr kumimoji="0" sz="1400" b="0" i="0" u="none" strike="noStrike" kern="0" cap="none" spc="3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o</a:t>
            </a:r>
            <a:r>
              <a:rPr kumimoji="0" sz="1400" b="0" i="0" u="none" strike="noStrike" kern="0" cap="none" spc="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5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tipos</a:t>
            </a:r>
            <a:r>
              <a:rPr kumimoji="0" sz="1400" b="0" i="0" u="none" strike="noStrike" kern="0" cap="none" spc="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de</a:t>
            </a:r>
            <a:r>
              <a:rPr kumimoji="0" sz="1400" b="0" i="0" u="none" strike="noStrike" kern="0" cap="none" spc="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personas</a:t>
            </a:r>
            <a:r>
              <a:rPr kumimoji="0" sz="1400" b="0" i="0" u="none" strike="noStrike" kern="0" cap="none" spc="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aparecen</a:t>
            </a:r>
            <a:r>
              <a:rPr kumimoji="0" sz="1400" b="0" i="0" u="none" strike="noStrike" kern="0" cap="none" spc="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5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más</a:t>
            </a:r>
            <a:r>
              <a:rPr kumimoji="0" sz="1400" b="0" i="0" u="none" strike="noStrike" kern="0" cap="none" spc="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frecuentemente?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  <a:p>
            <a:pPr marL="1905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%</a:t>
            </a:r>
            <a:r>
              <a:rPr kumimoji="0" sz="1400" b="1" i="0" u="none" strike="noStrike" kern="0" cap="none" spc="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Respuesta</a:t>
            </a:r>
            <a:r>
              <a:rPr kumimoji="0" sz="1400" b="1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guiada y</a:t>
            </a:r>
            <a:r>
              <a:rPr kumimoji="0" sz="1400" b="1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múltiple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Base:</a:t>
            </a:r>
            <a:r>
              <a:rPr kumimoji="0" sz="1100" b="0" i="0" u="none" strike="noStrike" kern="0" cap="none" spc="4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1.000</a:t>
            </a:r>
            <a:r>
              <a:rPr kumimoji="0" sz="1100" b="0" i="0" u="none" strike="noStrike" kern="0" cap="none" spc="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casos</a:t>
            </a: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79500">
              <a:lnSpc>
                <a:spcPct val="100000"/>
              </a:lnSpc>
              <a:spcBef>
                <a:spcPts val="100"/>
              </a:spcBef>
            </a:pPr>
            <a:r>
              <a:rPr spc="345" dirty="0"/>
              <a:t>Imágenes</a:t>
            </a:r>
            <a:r>
              <a:rPr spc="130" dirty="0"/>
              <a:t> </a:t>
            </a:r>
            <a:r>
              <a:rPr spc="295" dirty="0"/>
              <a:t>y</a:t>
            </a:r>
            <a:r>
              <a:rPr spc="145" dirty="0"/>
              <a:t> </a:t>
            </a:r>
            <a:r>
              <a:rPr spc="229" dirty="0"/>
              <a:t>perfiles</a:t>
            </a:r>
            <a:r>
              <a:rPr spc="150" dirty="0"/>
              <a:t> </a:t>
            </a:r>
            <a:r>
              <a:rPr spc="290" dirty="0"/>
              <a:t>asociados</a:t>
            </a:r>
            <a:r>
              <a:rPr spc="150" dirty="0"/>
              <a:t> </a:t>
            </a:r>
            <a:r>
              <a:rPr spc="285" dirty="0"/>
              <a:t>a</a:t>
            </a:r>
            <a:r>
              <a:rPr spc="130" dirty="0"/>
              <a:t> </a:t>
            </a:r>
            <a:r>
              <a:rPr spc="210" dirty="0"/>
              <a:t>la</a:t>
            </a:r>
            <a:r>
              <a:rPr spc="150" dirty="0"/>
              <a:t> </a:t>
            </a:r>
            <a:r>
              <a:rPr spc="295" dirty="0"/>
              <a:t>pobreza</a:t>
            </a:r>
            <a:r>
              <a:rPr spc="120" dirty="0"/>
              <a:t> </a:t>
            </a:r>
            <a:r>
              <a:rPr spc="325" dirty="0"/>
              <a:t>en</a:t>
            </a:r>
            <a:r>
              <a:rPr spc="150" dirty="0"/>
              <a:t> </a:t>
            </a:r>
            <a:r>
              <a:rPr spc="315" dirty="0"/>
              <a:t>medios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48716" y="1410842"/>
          <a:ext cx="11694158" cy="4714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5499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613409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594359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1447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30835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SEXO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70" algn="ctr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EDAD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4460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NIVEL</a:t>
                      </a:r>
                      <a:r>
                        <a:rPr sz="9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2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SOCIOECONÓMICO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540" algn="ctr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ZONA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505459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3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POSICIÓN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POLÍTICA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640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0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HIJOS/AS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2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Hombre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Mujer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30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40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54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9060" marR="92075" indent="7620">
                        <a:lnSpc>
                          <a:spcPct val="100000"/>
                        </a:lnSpc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55</a:t>
                      </a:r>
                      <a:r>
                        <a:rPr sz="900" b="1" spc="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y </a:t>
                      </a: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más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9220" marR="9525" indent="-91440">
                        <a:lnSpc>
                          <a:spcPct val="100000"/>
                        </a:lnSpc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r>
                        <a:rPr sz="9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5885" marR="9525" indent="-78105">
                        <a:lnSpc>
                          <a:spcPct val="100000"/>
                        </a:lnSpc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RM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Norte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Sur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Derecha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Izquierda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3505" marR="17145" indent="-78105">
                        <a:lnSpc>
                          <a:spcPct val="100000"/>
                        </a:lnSpc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Indepen-</a:t>
                      </a:r>
                      <a:r>
                        <a:rPr sz="9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diente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Sí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L="138430" marR="1270" indent="525780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Campamentos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construcciones</a:t>
                      </a:r>
                      <a:r>
                        <a:rPr sz="1000" spc="2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precarias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64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47320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Personas</a:t>
                      </a: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viviendo</a:t>
                      </a:r>
                      <a:r>
                        <a:rPr sz="10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</a:t>
                      </a: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ts val="1135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calle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41605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L="19685" marR="1905" indent="566420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Personas</a:t>
                      </a:r>
                      <a:r>
                        <a:rPr sz="1000" spc="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1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edad </a:t>
                      </a:r>
                      <a:r>
                        <a:rPr sz="1000" spc="-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avanzada</a:t>
                      </a: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solas</a:t>
                      </a: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</a:t>
                      </a: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enfermas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3670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Personas</a:t>
                      </a:r>
                      <a:r>
                        <a:rPr sz="10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vinculadas</a:t>
                      </a:r>
                      <a:r>
                        <a:rPr sz="1000" spc="114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ts val="1135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delincuencia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47320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Familias</a:t>
                      </a:r>
                      <a:r>
                        <a:rPr sz="1000" spc="2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hacinadas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(numerosas)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b="1" spc="13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41605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6860">
                <a:tc>
                  <a:txBody>
                    <a:bodyPr/>
                    <a:lstStyle/>
                    <a:p>
                      <a:pPr marR="3810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Migrantes</a:t>
                      </a:r>
                      <a:r>
                        <a:rPr sz="1000" spc="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</a:t>
                      </a:r>
                      <a:r>
                        <a:rPr sz="1000" spc="8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extranjeros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0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Personas</a:t>
                      </a:r>
                      <a:r>
                        <a:rPr sz="1000" spc="9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con</a:t>
                      </a:r>
                      <a:r>
                        <a:rPr sz="1000" spc="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problemas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ts val="1135"/>
                        </a:lnSpc>
                      </a:pP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-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adicción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b="1" spc="13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41605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L="338455" marR="2540" indent="-228600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Personas</a:t>
                      </a:r>
                      <a:r>
                        <a:rPr sz="1000" spc="114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descuidadas</a:t>
                      </a:r>
                      <a:r>
                        <a:rPr sz="1000" spc="1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 </a:t>
                      </a: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su</a:t>
                      </a:r>
                      <a:r>
                        <a:rPr sz="1000" spc="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higiene</a:t>
                      </a: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r>
                        <a:rPr sz="1000" spc="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vestuario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3670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6860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Personas que</a:t>
                      </a: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hablan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mal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65735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Personas</a:t>
                      </a:r>
                      <a:r>
                        <a:rPr sz="1000" spc="1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trabajando</a:t>
                      </a:r>
                      <a:r>
                        <a:rPr sz="1000" spc="1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3175" algn="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condiciones</a:t>
                      </a: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difíciles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3670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11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L="341630" marR="2540" indent="-192405">
                        <a:lnSpc>
                          <a:spcPct val="100000"/>
                        </a:lnSpc>
                      </a:pP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Personas</a:t>
                      </a: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esforzadas</a:t>
                      </a:r>
                      <a:r>
                        <a:rPr sz="10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que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quieren</a:t>
                      </a:r>
                      <a:r>
                        <a:rPr sz="1000" spc="1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salir</a:t>
                      </a:r>
                      <a:r>
                        <a:rPr sz="1000" spc="18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adelante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Personas</a:t>
                      </a:r>
                      <a:r>
                        <a:rPr sz="1000" spc="9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con</a:t>
                      </a:r>
                      <a:r>
                        <a:rPr sz="1000" spc="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capacidades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pero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que</a:t>
                      </a:r>
                      <a:r>
                        <a:rPr sz="1000" spc="-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encuentran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ts val="1130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barreras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53670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3690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Comunidades</a:t>
                      </a:r>
                      <a:r>
                        <a:rPr sz="1000" spc="8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organizadas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ts val="1130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solidariamente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65735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66213" y="831850"/>
            <a:ext cx="7353934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Pensando</a:t>
            </a:r>
            <a:r>
              <a:rPr kumimoji="0" sz="1400" b="0" i="0" u="none" strike="noStrike" kern="0" cap="none" spc="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en</a:t>
            </a:r>
            <a:r>
              <a:rPr kumimoji="0" sz="1400" b="0" i="0" u="none" strike="noStrike" kern="0" cap="none" spc="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los</a:t>
            </a:r>
            <a:r>
              <a:rPr kumimoji="0" sz="1400" b="0" i="0" u="none" strike="noStrike" kern="0" cap="none" spc="3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problemas</a:t>
            </a:r>
            <a:r>
              <a:rPr kumimoji="0" sz="1400" b="0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de</a:t>
            </a:r>
            <a:r>
              <a:rPr kumimoji="0" sz="1400" b="0" i="0" u="none" strike="noStrike" kern="0" cap="none" spc="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Chile</a:t>
            </a:r>
            <a:r>
              <a:rPr kumimoji="0" sz="1400" b="0" i="0" u="none" strike="noStrike" kern="0" cap="none" spc="4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hoy,</a:t>
            </a:r>
            <a:r>
              <a:rPr kumimoji="0" sz="1400" b="0" i="0" u="none" strike="noStrike" kern="0" cap="none" spc="4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¿cuáles</a:t>
            </a:r>
            <a:r>
              <a:rPr kumimoji="0" sz="1400" b="0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5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dirías</a:t>
            </a:r>
            <a:r>
              <a:rPr kumimoji="0" sz="1400" b="0" i="0" u="none" strike="noStrike" kern="0" cap="none" spc="3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que</a:t>
            </a:r>
            <a:r>
              <a:rPr kumimoji="0" sz="1400" b="0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es</a:t>
            </a:r>
            <a:r>
              <a:rPr kumimoji="0" sz="1400" b="0" i="0" u="none" strike="noStrike" kern="0" cap="none" spc="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el</a:t>
            </a:r>
            <a:r>
              <a:rPr kumimoji="0" sz="1400" b="0" i="0" u="none" strike="noStrike" kern="0" cap="none" spc="3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5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más</a:t>
            </a:r>
            <a:r>
              <a:rPr kumimoji="0" sz="1400" b="0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importante?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%</a:t>
            </a:r>
            <a:r>
              <a:rPr kumimoji="0" sz="1400" b="1" i="0" u="none" strike="noStrike" kern="0" cap="none" spc="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Respuesta</a:t>
            </a:r>
            <a:r>
              <a:rPr kumimoji="0" sz="1400" b="1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guiada y</a:t>
            </a:r>
            <a:r>
              <a:rPr kumimoji="0" sz="1400" b="1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única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Base:</a:t>
            </a:r>
            <a:r>
              <a:rPr kumimoji="0" sz="1100" b="0" i="0" u="none" strike="noStrike" kern="0" cap="none" spc="4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1.000</a:t>
            </a:r>
            <a:r>
              <a:rPr kumimoji="0" sz="1100" b="0" i="0" u="none" strike="noStrike" kern="0" cap="none" spc="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casos</a:t>
            </a: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71600">
              <a:lnSpc>
                <a:spcPct val="100000"/>
              </a:lnSpc>
              <a:spcBef>
                <a:spcPts val="100"/>
              </a:spcBef>
            </a:pPr>
            <a:r>
              <a:rPr spc="275" dirty="0"/>
              <a:t>Principales</a:t>
            </a:r>
            <a:r>
              <a:rPr spc="175" dirty="0"/>
              <a:t> </a:t>
            </a:r>
            <a:r>
              <a:rPr spc="305" dirty="0"/>
              <a:t>problemas</a:t>
            </a:r>
            <a:r>
              <a:rPr spc="135" dirty="0"/>
              <a:t> </a:t>
            </a:r>
            <a:r>
              <a:rPr spc="260" dirty="0"/>
              <a:t>del</a:t>
            </a:r>
            <a:r>
              <a:rPr spc="150" dirty="0"/>
              <a:t> </a:t>
            </a:r>
            <a:r>
              <a:rPr spc="270" dirty="0"/>
              <a:t>país</a:t>
            </a:r>
            <a:r>
              <a:rPr spc="140" dirty="0"/>
              <a:t> </a:t>
            </a:r>
            <a:r>
              <a:rPr dirty="0"/>
              <a:t>–</a:t>
            </a:r>
            <a:r>
              <a:rPr spc="155" dirty="0"/>
              <a:t> </a:t>
            </a:r>
            <a:r>
              <a:rPr spc="295" dirty="0"/>
              <a:t>Primera</a:t>
            </a:r>
            <a:r>
              <a:rPr spc="140" dirty="0"/>
              <a:t> </a:t>
            </a:r>
            <a:r>
              <a:rPr spc="330" dirty="0"/>
              <a:t>mención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48716" y="1469008"/>
          <a:ext cx="11694158" cy="43611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5499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613409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594359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30835">
                        <a:lnSpc>
                          <a:spcPts val="1010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SEXO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70" algn="ctr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EDAD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4460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NIVEL</a:t>
                      </a:r>
                      <a:r>
                        <a:rPr sz="9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2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SOCIOECONÓMICO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540" algn="ctr">
                        <a:lnSpc>
                          <a:spcPts val="1010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ZONA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505459">
                        <a:lnSpc>
                          <a:spcPts val="1010"/>
                        </a:lnSpc>
                        <a:spcBef>
                          <a:spcPts val="25"/>
                        </a:spcBef>
                      </a:pPr>
                      <a:r>
                        <a:rPr sz="900" b="1" spc="13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POSICIÓN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POLÍTICA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640">
                        <a:lnSpc>
                          <a:spcPts val="1010"/>
                        </a:lnSpc>
                        <a:spcBef>
                          <a:spcPts val="25"/>
                        </a:spcBef>
                      </a:pPr>
                      <a:r>
                        <a:rPr sz="900" b="1" spc="10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HIJOS/AS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8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Hombre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Mujer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30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40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54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9060" marR="92075" indent="7620">
                        <a:lnSpc>
                          <a:spcPct val="100000"/>
                        </a:lnSpc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55</a:t>
                      </a:r>
                      <a:r>
                        <a:rPr sz="900" b="1" spc="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y </a:t>
                      </a: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más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9220" marR="9525" indent="-91440">
                        <a:lnSpc>
                          <a:spcPct val="100000"/>
                        </a:lnSpc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r>
                        <a:rPr sz="9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5885" marR="9525" indent="-78105">
                        <a:lnSpc>
                          <a:spcPct val="100000"/>
                        </a:lnSpc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RM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Norte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Sur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Derecha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Izquierda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3505" marR="17145" indent="-78105">
                        <a:lnSpc>
                          <a:spcPct val="100000"/>
                        </a:lnSpc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Indepen-</a:t>
                      </a:r>
                      <a:r>
                        <a:rPr sz="9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diente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Sí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Delincuencia</a:t>
                      </a: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270" algn="r">
                        <a:lnSpc>
                          <a:spcPts val="1135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inseguridad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79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Alto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costo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vida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0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742315" marR="2540" indent="-254635" algn="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Corrupción</a:t>
                      </a: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r>
                        <a:rPr sz="1000" spc="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malas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prácticas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las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instituciones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0979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Empleo</a:t>
                      </a:r>
                      <a:r>
                        <a:rPr sz="1000" spc="114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r>
                        <a:rPr sz="1000" spc="8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sueldos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0979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Desigualdad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3690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Sistema</a:t>
                      </a:r>
                      <a:r>
                        <a:rPr sz="1000" spc="8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político,</a:t>
                      </a:r>
                      <a:r>
                        <a:rPr sz="1000" spc="1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reforma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ts val="1135"/>
                        </a:lnSpc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del</a:t>
                      </a:r>
                      <a:r>
                        <a:rPr sz="1000" spc="-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Estado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b="1" spc="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Desarrollo</a:t>
                      </a:r>
                      <a:r>
                        <a:rPr sz="1000" spc="1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económico</a:t>
                      </a:r>
                      <a:r>
                        <a:rPr sz="1000" spc="1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del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ts val="1130"/>
                        </a:lnSpc>
                      </a:pP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país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b="1" spc="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0979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Migración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b="1" spc="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0979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Educación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b="1" spc="2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0979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Acceso</a:t>
                      </a:r>
                      <a:r>
                        <a:rPr sz="1000" spc="-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</a:t>
                      </a:r>
                      <a:r>
                        <a:rPr sz="1000" spc="-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vivienda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b="1" spc="2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0979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Salud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b="1" spc="2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0979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Pobreza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b="1" spc="2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0979">
                <a:tc>
                  <a:txBody>
                    <a:bodyPr/>
                    <a:lstStyle/>
                    <a:p>
                      <a:pPr marR="3810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Pensiones</a:t>
                      </a:r>
                      <a:r>
                        <a:rPr sz="10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jubilaciones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b="1" spc="2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L="207010" marR="3175" indent="-147955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Calidad</a:t>
                      </a:r>
                      <a:r>
                        <a:rPr sz="1000" spc="-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-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vida,</a:t>
                      </a:r>
                      <a:r>
                        <a:rPr sz="1000" spc="-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bienestar,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tiempo</a:t>
                      </a:r>
                      <a:r>
                        <a:rPr sz="1000" spc="8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libre</a:t>
                      </a:r>
                      <a:r>
                        <a:rPr sz="1000" spc="10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r>
                        <a:rPr sz="10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descanso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b="1" spc="2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0979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Transporte</a:t>
                      </a:r>
                      <a:r>
                        <a:rPr sz="1000" spc="9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r>
                        <a:rPr sz="1000" spc="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movilidad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b="1" spc="-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43580" y="831850"/>
            <a:ext cx="679894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¿Cuáles</a:t>
            </a:r>
            <a:r>
              <a:rPr kumimoji="0" sz="1400" b="0" i="0" u="none" strike="noStrike" kern="0" cap="none" spc="3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son</a:t>
            </a:r>
            <a:r>
              <a:rPr kumimoji="0" sz="1400" b="0" i="0" u="none" strike="noStrike" kern="0" cap="none" spc="5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6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los</a:t>
            </a:r>
            <a:r>
              <a:rPr kumimoji="0" sz="1400" b="0" i="0" u="none" strike="noStrike" kern="0" cap="none" spc="5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principales</a:t>
            </a:r>
            <a:r>
              <a:rPr kumimoji="0" sz="1400" b="0" i="0" u="none" strike="noStrike" kern="0" cap="none" spc="5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actores</a:t>
            </a:r>
            <a:r>
              <a:rPr kumimoji="0" sz="1400" b="0" i="0" u="none" strike="noStrike" kern="0" cap="none" spc="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que</a:t>
            </a:r>
            <a:r>
              <a:rPr kumimoji="0" sz="1400" b="0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difunden</a:t>
            </a:r>
            <a:r>
              <a:rPr kumimoji="0" sz="1400" b="0" i="0" u="none" strike="noStrike" kern="0" cap="none" spc="4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o</a:t>
            </a:r>
            <a:r>
              <a:rPr kumimoji="0" sz="1400" b="0" i="0" u="none" strike="noStrike" kern="0" cap="none" spc="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hablan</a:t>
            </a:r>
            <a:r>
              <a:rPr kumimoji="0" sz="1400" b="0" i="0" u="none" strike="noStrike" kern="0" cap="none" spc="5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sobre</a:t>
            </a:r>
            <a:r>
              <a:rPr kumimoji="0" sz="1400" b="0" i="0" u="none" strike="noStrike" kern="0" cap="none" spc="4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la</a:t>
            </a:r>
            <a:r>
              <a:rPr kumimoji="0" sz="1400" b="0" i="0" u="none" strike="noStrike" kern="0" cap="none" spc="3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pobreza?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%</a:t>
            </a:r>
            <a:r>
              <a:rPr kumimoji="0" sz="1400" b="1" i="0" u="none" strike="noStrike" kern="0" cap="none" spc="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Respuesta</a:t>
            </a:r>
            <a:r>
              <a:rPr kumimoji="0" sz="1400" b="1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guiada y</a:t>
            </a:r>
            <a:r>
              <a:rPr kumimoji="0" sz="1400" b="1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múltiple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Base:</a:t>
            </a:r>
            <a:r>
              <a:rPr kumimoji="0" sz="1100" b="0" i="0" u="none" strike="noStrike" kern="0" cap="none" spc="4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1.000</a:t>
            </a:r>
            <a:r>
              <a:rPr kumimoji="0" sz="1100" b="0" i="0" u="none" strike="noStrike" kern="0" cap="none" spc="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casos</a:t>
            </a: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18740">
              <a:lnSpc>
                <a:spcPct val="100000"/>
              </a:lnSpc>
              <a:spcBef>
                <a:spcPts val="100"/>
              </a:spcBef>
            </a:pPr>
            <a:r>
              <a:rPr spc="290" dirty="0"/>
              <a:t>Actores</a:t>
            </a:r>
            <a:r>
              <a:rPr spc="165" dirty="0"/>
              <a:t> </a:t>
            </a:r>
            <a:r>
              <a:rPr spc="340" dirty="0"/>
              <a:t>que</a:t>
            </a:r>
            <a:r>
              <a:rPr spc="140" dirty="0"/>
              <a:t> </a:t>
            </a:r>
            <a:r>
              <a:rPr spc="290" dirty="0"/>
              <a:t>hablan</a:t>
            </a:r>
            <a:r>
              <a:rPr spc="155" dirty="0"/>
              <a:t> </a:t>
            </a:r>
            <a:r>
              <a:rPr spc="280" dirty="0"/>
              <a:t>sobre</a:t>
            </a:r>
            <a:r>
              <a:rPr spc="155" dirty="0"/>
              <a:t> </a:t>
            </a:r>
            <a:r>
              <a:rPr spc="285" dirty="0"/>
              <a:t>pobreza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48716" y="1410842"/>
          <a:ext cx="11694158" cy="41160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5499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613409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594359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1447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30835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SEXO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70" algn="ctr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EDAD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4460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NIVEL</a:t>
                      </a:r>
                      <a:r>
                        <a:rPr sz="9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2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SOCIOECONÓMICO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540" algn="ctr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ZONA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505459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3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POSICIÓN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POLÍTICA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640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0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HIJOS/AS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2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Hombre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Mujer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30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40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54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9060" marR="92075" indent="7620">
                        <a:lnSpc>
                          <a:spcPct val="100000"/>
                        </a:lnSpc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55</a:t>
                      </a:r>
                      <a:r>
                        <a:rPr sz="900" b="1" spc="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y </a:t>
                      </a: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más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9220" marR="9525" indent="-91440">
                        <a:lnSpc>
                          <a:spcPct val="100000"/>
                        </a:lnSpc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r>
                        <a:rPr sz="9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5885" marR="9525" indent="-78105">
                        <a:lnSpc>
                          <a:spcPct val="100000"/>
                        </a:lnSpc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RM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Norte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Sur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Derecha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Izquierda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3505" marR="17145" indent="-78105">
                        <a:lnSpc>
                          <a:spcPct val="100000"/>
                        </a:lnSpc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Indepen-</a:t>
                      </a:r>
                      <a:r>
                        <a:rPr sz="9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diente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Sí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565">
                <a:tc>
                  <a:txBody>
                    <a:bodyPr/>
                    <a:lstStyle/>
                    <a:p>
                      <a:pPr marL="15240" marR="2540" indent="139700">
                        <a:lnSpc>
                          <a:spcPct val="100000"/>
                        </a:lnSpc>
                      </a:pPr>
                      <a:r>
                        <a:rPr sz="105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Periodistas</a:t>
                      </a:r>
                      <a:r>
                        <a:rPr sz="105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5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</a:t>
                      </a:r>
                      <a:r>
                        <a:rPr sz="105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5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rostros</a:t>
                      </a:r>
                      <a:r>
                        <a:rPr sz="105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 </a:t>
                      </a:r>
                      <a:r>
                        <a:rPr sz="10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medios</a:t>
                      </a:r>
                      <a:r>
                        <a:rPr sz="105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5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5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5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comunicación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b="1" spc="1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48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070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05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Dirigentes</a:t>
                      </a:r>
                      <a:r>
                        <a:rPr sz="1050" spc="1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5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sociales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050" b="1" spc="10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42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050" spc="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050" spc="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05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05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05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05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05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050" spc="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05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05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05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05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05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05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L="286385" marR="3175" indent="85090">
                        <a:lnSpc>
                          <a:spcPct val="100000"/>
                        </a:lnSpc>
                      </a:pPr>
                      <a:r>
                        <a:rPr sz="105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Sociedad</a:t>
                      </a:r>
                      <a:r>
                        <a:rPr sz="105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civil</a:t>
                      </a:r>
                      <a:r>
                        <a:rPr sz="105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5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(ONG, </a:t>
                      </a:r>
                      <a:r>
                        <a:rPr sz="10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fundaciones,</a:t>
                      </a:r>
                      <a:r>
                        <a:rPr sz="105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5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Iglesias)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34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R="133350" algn="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35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35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8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8930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05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Personas</a:t>
                      </a:r>
                      <a:r>
                        <a:rPr sz="1050" spc="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5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</a:t>
                      </a:r>
                      <a:r>
                        <a:rPr sz="1050" spc="1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5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situación</a:t>
                      </a:r>
                      <a:r>
                        <a:rPr sz="1050" spc="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ts val="1210"/>
                        </a:lnSpc>
                      </a:pPr>
                      <a:r>
                        <a:rPr sz="105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pobreza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33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35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140335" algn="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9605">
                <a:tc>
                  <a:txBody>
                    <a:bodyPr/>
                    <a:lstStyle/>
                    <a:p>
                      <a:pPr marL="155575" marR="3175" indent="-97790" algn="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0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Líderes</a:t>
                      </a:r>
                      <a:r>
                        <a:rPr sz="1050" spc="1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5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50" spc="1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opinión</a:t>
                      </a:r>
                      <a:r>
                        <a:rPr sz="1050" spc="1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5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como </a:t>
                      </a:r>
                      <a:r>
                        <a:rPr sz="10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panelistas,</a:t>
                      </a:r>
                      <a:r>
                        <a:rPr sz="1050" spc="1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5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columnistas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ct val="100000"/>
                        </a:lnSpc>
                      </a:pPr>
                      <a:r>
                        <a:rPr sz="10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</a:t>
                      </a:r>
                      <a:r>
                        <a:rPr sz="105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medios</a:t>
                      </a:r>
                      <a:r>
                        <a:rPr sz="105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  <a:p>
                      <a:pPr marR="1270" algn="r">
                        <a:lnSpc>
                          <a:spcPts val="1205"/>
                        </a:lnSpc>
                      </a:pPr>
                      <a:r>
                        <a:rPr sz="105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comunicación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50" b="1" spc="8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29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5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R="135890" algn="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5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5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9584">
                <a:tc>
                  <a:txBody>
                    <a:bodyPr/>
                    <a:lstStyle/>
                    <a:p>
                      <a:pPr marL="86995" marR="2540" indent="-44450" algn="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0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Autoridades</a:t>
                      </a:r>
                      <a:r>
                        <a:rPr sz="1050" spc="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5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5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5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gobierno </a:t>
                      </a:r>
                      <a:r>
                        <a:rPr sz="105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(ministerios,</a:t>
                      </a:r>
                      <a:r>
                        <a:rPr sz="1050" spc="1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5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municipios,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ts val="1205"/>
                        </a:lnSpc>
                      </a:pPr>
                      <a:r>
                        <a:rPr sz="105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etc.)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5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27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R="137795" algn="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5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5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5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05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9584">
                <a:tc>
                  <a:txBody>
                    <a:bodyPr/>
                    <a:lstStyle/>
                    <a:p>
                      <a:pPr marL="212090" marR="1905" indent="-60960" algn="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05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Influencers</a:t>
                      </a:r>
                      <a:r>
                        <a:rPr sz="105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5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</a:t>
                      </a:r>
                      <a:r>
                        <a:rPr sz="105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5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creadores </a:t>
                      </a:r>
                      <a:r>
                        <a:rPr sz="105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5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contenido</a:t>
                      </a:r>
                      <a:r>
                        <a:rPr sz="105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</a:t>
                      </a:r>
                      <a:r>
                        <a:rPr sz="1050" spc="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5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redes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ts val="1205"/>
                        </a:lnSpc>
                      </a:pPr>
                      <a:r>
                        <a:rPr sz="105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sociales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5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22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5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R="140970" algn="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5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05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marL="170815" marR="2540" indent="-12700" algn="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05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Académicos</a:t>
                      </a:r>
                      <a:r>
                        <a:rPr sz="1050" spc="-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</a:t>
                      </a:r>
                      <a:r>
                        <a:rPr sz="105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5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expertos </a:t>
                      </a:r>
                      <a:r>
                        <a:rPr sz="105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(universidades,</a:t>
                      </a:r>
                      <a:r>
                        <a:rPr sz="105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5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centros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ts val="1205"/>
                        </a:lnSpc>
                      </a:pPr>
                      <a:r>
                        <a:rPr sz="105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5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5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estudio)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5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17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R="151765" algn="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5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5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5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05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6860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05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Empresarios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050" b="1" spc="3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05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05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05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05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05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05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05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179070" algn="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05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05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05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05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05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05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05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05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05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05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05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05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05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50">
                        <a:latin typeface="Century Gothic"/>
                        <a:cs typeface="Century Gothic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86125" y="831850"/>
            <a:ext cx="571182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14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En</a:t>
            </a:r>
            <a:r>
              <a:rPr kumimoji="0" sz="1400" b="0" i="0" u="none" strike="noStrike" kern="0" cap="none" spc="-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general,</a:t>
            </a:r>
            <a:r>
              <a:rPr kumimoji="0" sz="1400" b="0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el tono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con</a:t>
            </a:r>
            <a:r>
              <a:rPr kumimoji="0" sz="1400" b="0" i="0" u="none" strike="noStrike" kern="0" cap="none" spc="-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que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los</a:t>
            </a:r>
            <a:r>
              <a:rPr kumimoji="0" sz="1400" b="0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medios</a:t>
            </a:r>
            <a:r>
              <a:rPr kumimoji="0" sz="1400" b="0" i="0" u="none" strike="noStrike" kern="0" cap="none" spc="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muestran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la pobreza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es…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  <a:p>
            <a:pPr marL="1905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%</a:t>
            </a:r>
            <a:r>
              <a:rPr kumimoji="0" sz="1400" b="1" i="0" u="none" strike="noStrike" kern="0" cap="none" spc="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Respuesta</a:t>
            </a:r>
            <a:r>
              <a:rPr kumimoji="0" sz="1400" b="1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guiada y</a:t>
            </a:r>
            <a:r>
              <a:rPr kumimoji="0" sz="1400" b="1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múltiple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Base:</a:t>
            </a:r>
            <a:r>
              <a:rPr kumimoji="0" sz="1100" b="0" i="0" u="none" strike="noStrike" kern="0" cap="none" spc="4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1.000</a:t>
            </a:r>
            <a:r>
              <a:rPr kumimoji="0" sz="1100" b="0" i="0" u="none" strike="noStrike" kern="0" cap="none" spc="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casos</a:t>
            </a: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75740">
              <a:lnSpc>
                <a:spcPct val="100000"/>
              </a:lnSpc>
              <a:spcBef>
                <a:spcPts val="100"/>
              </a:spcBef>
            </a:pPr>
            <a:r>
              <a:rPr spc="300" dirty="0"/>
              <a:t>Tono</a:t>
            </a:r>
            <a:r>
              <a:rPr spc="145" dirty="0"/>
              <a:t> </a:t>
            </a:r>
            <a:r>
              <a:rPr spc="355" dirty="0"/>
              <a:t>con</a:t>
            </a:r>
            <a:r>
              <a:rPr spc="145" dirty="0"/>
              <a:t> </a:t>
            </a:r>
            <a:r>
              <a:rPr spc="340" dirty="0"/>
              <a:t>que</a:t>
            </a:r>
            <a:r>
              <a:rPr spc="130" dirty="0"/>
              <a:t> </a:t>
            </a:r>
            <a:r>
              <a:rPr spc="235" dirty="0"/>
              <a:t>los</a:t>
            </a:r>
            <a:r>
              <a:rPr spc="145" dirty="0"/>
              <a:t> </a:t>
            </a:r>
            <a:r>
              <a:rPr spc="320" dirty="0"/>
              <a:t>medios</a:t>
            </a:r>
            <a:r>
              <a:rPr spc="155" dirty="0"/>
              <a:t> </a:t>
            </a:r>
            <a:r>
              <a:rPr spc="280" dirty="0"/>
              <a:t>representan</a:t>
            </a:r>
            <a:r>
              <a:rPr spc="150" dirty="0"/>
              <a:t> </a:t>
            </a:r>
            <a:r>
              <a:rPr spc="210" dirty="0"/>
              <a:t>la</a:t>
            </a:r>
            <a:r>
              <a:rPr spc="145" dirty="0"/>
              <a:t> </a:t>
            </a:r>
            <a:r>
              <a:rPr spc="285" dirty="0"/>
              <a:t>pobreza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48716" y="1715642"/>
          <a:ext cx="11694158" cy="28657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5499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613409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594359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1447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30835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SEXO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70" algn="ctr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EDAD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4460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NIVEL</a:t>
                      </a:r>
                      <a:r>
                        <a:rPr sz="9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2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SOCIOECONÓMICO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540" algn="ctr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ZONA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505459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3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POSICIÓN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POLÍTICA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640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0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HIJOS/AS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2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Hombre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Mujer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  <a:spcBef>
                          <a:spcPts val="5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30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  <a:spcBef>
                          <a:spcPts val="5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40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  <a:spcBef>
                          <a:spcPts val="5"/>
                        </a:spcBef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54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9060" marR="92075" indent="7620">
                        <a:lnSpc>
                          <a:spcPct val="100000"/>
                        </a:lnSpc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55</a:t>
                      </a:r>
                      <a:r>
                        <a:rPr sz="900" b="1" spc="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y </a:t>
                      </a: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más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9220" marR="9525" indent="-91440">
                        <a:lnSpc>
                          <a:spcPct val="100000"/>
                        </a:lnSpc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r>
                        <a:rPr sz="9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5885" marR="9525" indent="-78105">
                        <a:lnSpc>
                          <a:spcPct val="100000"/>
                        </a:lnSpc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RM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Norte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Sur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0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Derecha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Izquierda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3505" marR="17145" indent="-78105">
                        <a:lnSpc>
                          <a:spcPct val="100000"/>
                        </a:lnSpc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Indepen-</a:t>
                      </a:r>
                      <a:r>
                        <a:rPr sz="9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diente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Sí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Sensacionalista</a:t>
                      </a:r>
                      <a:r>
                        <a:rPr sz="1100" spc="2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(para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que</a:t>
                      </a:r>
                      <a:r>
                        <a:rPr sz="11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venda)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55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b="1" spc="12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70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7045">
                <a:tc>
                  <a:txBody>
                    <a:bodyPr/>
                    <a:lstStyle/>
                    <a:p>
                      <a:pPr marL="541020" marR="2540" indent="-481965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sz="1100" spc="8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Triste</a:t>
                      </a:r>
                      <a:r>
                        <a:rPr sz="1100" spc="-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</a:t>
                      </a:r>
                      <a:r>
                        <a:rPr sz="1100" spc="-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compasivo</a:t>
                      </a:r>
                      <a:r>
                        <a:rPr sz="1100" spc="-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para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generar</a:t>
                      </a:r>
                      <a:r>
                        <a:rPr sz="11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empatía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55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b="1" spc="1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593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Acusatorio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(culpa</a:t>
                      </a:r>
                      <a:r>
                        <a:rPr sz="11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</a:t>
                      </a:r>
                      <a:r>
                        <a:rPr sz="1100" spc="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las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personas)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62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marR="3810" algn="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Respetuoso</a:t>
                      </a:r>
                      <a:r>
                        <a:rPr sz="11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r>
                        <a:rPr sz="1100" spc="9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educativo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No</a:t>
                      </a:r>
                      <a:r>
                        <a:rPr sz="11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responde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b="1" spc="1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260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60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21560" y="831850"/>
            <a:ext cx="864171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5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Utilizando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una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escala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de</a:t>
            </a:r>
            <a:r>
              <a:rPr kumimoji="0" sz="1400" b="0" i="0" u="none" strike="noStrike" kern="0" cap="none" spc="-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27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1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14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a</a:t>
            </a:r>
            <a:r>
              <a:rPr kumimoji="0" sz="1400" b="0" i="0" u="none" strike="noStrike" kern="0" cap="none" spc="-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5,</a:t>
            </a:r>
            <a:r>
              <a:rPr kumimoji="0" sz="1400" b="0" i="0" u="none" strike="noStrike" kern="0" cap="none" spc="-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¿Cuán</a:t>
            </a:r>
            <a:r>
              <a:rPr kumimoji="0" sz="1400" b="0" i="0" u="none" strike="noStrike" kern="0" cap="none" spc="-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de</a:t>
            </a:r>
            <a:r>
              <a:rPr kumimoji="0" sz="1400" b="0" i="0" u="none" strike="noStrike" kern="0" cap="none" spc="-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acuerdo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o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en</a:t>
            </a:r>
            <a:r>
              <a:rPr kumimoji="0" sz="1400" b="0" i="0" u="none" strike="noStrike" kern="0" cap="none" spc="-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desacuerdo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estás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con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las</a:t>
            </a:r>
            <a:r>
              <a:rPr kumimoji="0" sz="1400" b="0" i="0" u="none" strike="noStrike" kern="0" cap="none" spc="-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6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siguientes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frases?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  <a:p>
            <a:pPr marL="3175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00A2DF"/>
                </a:solidFill>
                <a:effectLst/>
                <a:uLnTx/>
                <a:uFillTx/>
                <a:latin typeface="Century Gothic"/>
                <a:cs typeface="Century Gothic"/>
              </a:rPr>
              <a:t>%</a:t>
            </a:r>
            <a:r>
              <a:rPr kumimoji="0" sz="1400" b="1" i="0" u="none" strike="noStrike" kern="0" cap="none" spc="-20" normalizeH="0" baseline="0" noProof="0" dirty="0">
                <a:ln>
                  <a:noFill/>
                </a:ln>
                <a:solidFill>
                  <a:srgbClr val="00A2DF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00A2DF"/>
                </a:solidFill>
                <a:effectLst/>
                <a:uLnTx/>
                <a:uFillTx/>
                <a:latin typeface="Century Gothic"/>
                <a:cs typeface="Century Gothic"/>
              </a:rPr>
              <a:t>Acuerdo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Base:</a:t>
            </a:r>
            <a:r>
              <a:rPr kumimoji="0" sz="1100" b="0" i="0" u="none" strike="noStrike" kern="0" cap="none" spc="4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1.000</a:t>
            </a:r>
            <a:r>
              <a:rPr kumimoji="0" sz="1100" b="0" i="0" u="none" strike="noStrike" kern="0" cap="none" spc="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casos</a:t>
            </a: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1190">
              <a:lnSpc>
                <a:spcPct val="100000"/>
              </a:lnSpc>
              <a:spcBef>
                <a:spcPts val="100"/>
              </a:spcBef>
            </a:pPr>
            <a:r>
              <a:rPr spc="315" dirty="0"/>
              <a:t>Percepciones</a:t>
            </a:r>
            <a:r>
              <a:rPr spc="150" dirty="0"/>
              <a:t> </a:t>
            </a:r>
            <a:r>
              <a:rPr spc="280" dirty="0"/>
              <a:t>sobre</a:t>
            </a:r>
            <a:r>
              <a:rPr spc="140" dirty="0"/>
              <a:t> </a:t>
            </a:r>
            <a:r>
              <a:rPr spc="215" dirty="0"/>
              <a:t>el</a:t>
            </a:r>
            <a:r>
              <a:rPr spc="150" dirty="0"/>
              <a:t> </a:t>
            </a:r>
            <a:r>
              <a:rPr spc="275" dirty="0"/>
              <a:t>tratamiento</a:t>
            </a:r>
            <a:r>
              <a:rPr spc="160" dirty="0"/>
              <a:t> </a:t>
            </a:r>
            <a:r>
              <a:rPr spc="290" dirty="0"/>
              <a:t>mediático</a:t>
            </a:r>
            <a:r>
              <a:rPr spc="160" dirty="0"/>
              <a:t> </a:t>
            </a:r>
            <a:r>
              <a:rPr spc="335" dirty="0"/>
              <a:t>de</a:t>
            </a:r>
            <a:r>
              <a:rPr spc="135" dirty="0"/>
              <a:t> </a:t>
            </a:r>
            <a:r>
              <a:rPr spc="200" dirty="0"/>
              <a:t>la</a:t>
            </a:r>
            <a:r>
              <a:rPr spc="150" dirty="0"/>
              <a:t> </a:t>
            </a:r>
            <a:r>
              <a:rPr spc="285" dirty="0"/>
              <a:t>pobreza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48716" y="1419605"/>
          <a:ext cx="11694158" cy="46088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5499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613409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594359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1447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30835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SEXO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70" algn="ctr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EDAD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4460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NIVEL</a:t>
                      </a:r>
                      <a:r>
                        <a:rPr sz="9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2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SOCIOECONÓMICO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540" algn="ctr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ZONA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505459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3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POSICIÓN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POLÍTICA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640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0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HIJOS/AS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2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Hombre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Mujer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30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40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54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9060" marR="92075" indent="7620">
                        <a:lnSpc>
                          <a:spcPct val="100000"/>
                        </a:lnSpc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55</a:t>
                      </a:r>
                      <a:r>
                        <a:rPr sz="900" b="1" spc="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y </a:t>
                      </a: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más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9220" marR="9525" indent="-91440">
                        <a:lnSpc>
                          <a:spcPct val="100000"/>
                        </a:lnSpc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r>
                        <a:rPr sz="9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5885" marR="9525" indent="-78105">
                        <a:lnSpc>
                          <a:spcPct val="100000"/>
                        </a:lnSpc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RM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Norte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Sur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Derecha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Izquierda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3505" marR="17145" indent="-78105">
                        <a:lnSpc>
                          <a:spcPct val="100000"/>
                        </a:lnSpc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Indepen-</a:t>
                      </a:r>
                      <a:r>
                        <a:rPr sz="9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diente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Sí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56515" marR="2540" indent="423545" algn="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Los</a:t>
                      </a:r>
                      <a:r>
                        <a:rPr sz="10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medios</a:t>
                      </a:r>
                      <a:r>
                        <a:rPr sz="1000" spc="8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asocian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pobreza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con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delincuencia,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ts val="1150"/>
                        </a:lnSpc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drogas</a:t>
                      </a:r>
                      <a:r>
                        <a:rPr sz="10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vicios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b="1" spc="8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83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669290" marR="2540" indent="-327660" algn="r">
                        <a:lnSpc>
                          <a:spcPct val="100000"/>
                        </a:lnSpc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Los</a:t>
                      </a:r>
                      <a:r>
                        <a:rPr sz="10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medios</a:t>
                      </a:r>
                      <a:r>
                        <a:rPr sz="1000" spc="8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muestran entornos/barrios deteriorados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77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1525">
                <a:tc>
                  <a:txBody>
                    <a:bodyPr/>
                    <a:lstStyle/>
                    <a:p>
                      <a:pPr marL="189230" marR="2540" indent="10160" algn="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Los</a:t>
                      </a: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medios</a:t>
                      </a: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muestran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pobreza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de</a:t>
                      </a:r>
                      <a:r>
                        <a:rPr sz="10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forma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muy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extrema</a:t>
                      </a:r>
                      <a:r>
                        <a:rPr sz="1000" spc="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r>
                        <a:rPr sz="10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dejan</a:t>
                      </a: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fuera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pobreza</a:t>
                      </a:r>
                      <a:r>
                        <a:rPr sz="1000" spc="-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que</a:t>
                      </a:r>
                      <a:r>
                        <a:rPr sz="1000" spc="-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es</a:t>
                      </a:r>
                      <a:r>
                        <a:rPr sz="1000" spc="-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menos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ts val="1145"/>
                        </a:lnSpc>
                        <a:spcBef>
                          <a:spcPts val="5"/>
                        </a:spcBef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evidente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76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1525">
                <a:tc>
                  <a:txBody>
                    <a:bodyPr/>
                    <a:lstStyle/>
                    <a:p>
                      <a:pPr marL="252729" marR="2540" indent="307340" algn="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Cuando</a:t>
                      </a:r>
                      <a:r>
                        <a:rPr sz="1000" spc="-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muestran pobreza,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se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repiten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estereotipos,</a:t>
                      </a:r>
                      <a:r>
                        <a:rPr sz="1000" spc="1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como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personas</a:t>
                      </a: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apariencia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ts val="1145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descuidada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73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90170" marR="3175" indent="-53340" algn="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Los</a:t>
                      </a:r>
                      <a:r>
                        <a:rPr sz="1000" spc="10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medios</a:t>
                      </a:r>
                      <a:r>
                        <a:rPr sz="1000" spc="1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muestran</a:t>
                      </a:r>
                      <a:r>
                        <a:rPr sz="1000" spc="9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más </a:t>
                      </a:r>
                      <a:r>
                        <a:rPr sz="1000" spc="-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</a:t>
                      </a:r>
                      <a:r>
                        <a:rPr sz="1000" spc="8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migrantes</a:t>
                      </a:r>
                      <a:r>
                        <a:rPr sz="1000" spc="10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pobres</a:t>
                      </a:r>
                      <a:r>
                        <a:rPr sz="1000" spc="8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que</a:t>
                      </a:r>
                      <a:r>
                        <a:rPr sz="1000" spc="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270" algn="r">
                        <a:lnSpc>
                          <a:spcPts val="1145"/>
                        </a:lnSpc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chilenos</a:t>
                      </a:r>
                      <a:r>
                        <a:rPr sz="1000" spc="1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61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pPr marL="288290" marR="2540" indent="271145" algn="r">
                        <a:lnSpc>
                          <a:spcPct val="100000"/>
                        </a:lnSpc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Los</a:t>
                      </a:r>
                      <a:r>
                        <a:rPr sz="10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medios</a:t>
                      </a:r>
                      <a:r>
                        <a:rPr sz="1000" spc="8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nunca </a:t>
                      </a: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muestran</a:t>
                      </a:r>
                      <a:r>
                        <a:rPr sz="1000" spc="1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historias</a:t>
                      </a:r>
                      <a:r>
                        <a:rPr sz="1000" spc="19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personas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que</a:t>
                      </a: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lograron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salir</a:t>
                      </a: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pobreza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8490">
                <a:tc>
                  <a:txBody>
                    <a:bodyPr/>
                    <a:lstStyle/>
                    <a:p>
                      <a:pPr marL="556260" marR="1270" indent="-91440" algn="just">
                        <a:lnSpc>
                          <a:spcPct val="100000"/>
                        </a:lnSpc>
                      </a:pPr>
                      <a:r>
                        <a:rPr sz="10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</a:t>
                      </a:r>
                      <a:r>
                        <a:rPr sz="10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redes sociales,</a:t>
                      </a:r>
                      <a:r>
                        <a:rPr sz="1000" spc="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información</a:t>
                      </a:r>
                      <a:r>
                        <a:rPr sz="1000" spc="2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sobre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pobreza</a:t>
                      </a:r>
                      <a:r>
                        <a:rPr sz="1000" spc="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suele</a:t>
                      </a: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ser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exagerada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</a:t>
                      </a:r>
                      <a:r>
                        <a:rPr sz="1000" spc="-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falsa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13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45689" y="831850"/>
            <a:ext cx="659574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¿Qué</a:t>
            </a:r>
            <a:r>
              <a:rPr kumimoji="0" sz="1400" b="0" i="0" u="none" strike="noStrike" kern="0" cap="none" spc="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deberían</a:t>
            </a:r>
            <a:r>
              <a:rPr kumimoji="0" sz="1400" b="0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hacer</a:t>
            </a:r>
            <a:r>
              <a:rPr kumimoji="0" sz="1400" b="0" i="0" u="none" strike="noStrike" kern="0" cap="none" spc="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5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más</a:t>
            </a:r>
            <a:r>
              <a:rPr kumimoji="0" sz="1400" b="0" i="0" u="none" strike="noStrike" kern="0" cap="none" spc="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6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los</a:t>
            </a:r>
            <a:r>
              <a:rPr kumimoji="0" sz="1400" b="0" i="0" u="none" strike="noStrike" kern="0" cap="none" spc="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medios</a:t>
            </a:r>
            <a:r>
              <a:rPr kumimoji="0" sz="1400" b="0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para</a:t>
            </a:r>
            <a:r>
              <a:rPr kumimoji="0" sz="1400" b="0" i="0" u="none" strike="noStrike" kern="0" cap="none" spc="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5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informar</a:t>
            </a:r>
            <a:r>
              <a:rPr kumimoji="0" sz="1400" b="0" i="0" u="none" strike="noStrike" kern="0" cap="none" spc="-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6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mejor</a:t>
            </a:r>
            <a:r>
              <a:rPr kumimoji="0" sz="1400" b="0" i="0" u="none" strike="noStrike" kern="0" cap="none" spc="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sobre</a:t>
            </a:r>
            <a:r>
              <a:rPr kumimoji="0" sz="1400" b="0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pobreza?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%</a:t>
            </a:r>
            <a:r>
              <a:rPr kumimoji="0" sz="1400" b="1" i="0" u="none" strike="noStrike" kern="0" cap="none" spc="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Respuesta</a:t>
            </a:r>
            <a:r>
              <a:rPr kumimoji="0" sz="1400" b="1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guiada y</a:t>
            </a:r>
            <a:r>
              <a:rPr kumimoji="0" sz="1400" b="1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múltiple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Base:</a:t>
            </a:r>
            <a:r>
              <a:rPr kumimoji="0" sz="1100" b="0" i="0" u="none" strike="noStrike" kern="0" cap="none" spc="4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1.000</a:t>
            </a:r>
            <a:r>
              <a:rPr kumimoji="0" sz="1100" b="0" i="0" u="none" strike="noStrike" kern="0" cap="none" spc="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casos</a:t>
            </a: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00"/>
              </a:spcBef>
            </a:pPr>
            <a:r>
              <a:rPr spc="265" dirty="0"/>
              <a:t>Rol</a:t>
            </a:r>
            <a:r>
              <a:rPr spc="145" dirty="0"/>
              <a:t> </a:t>
            </a:r>
            <a:r>
              <a:rPr spc="290" dirty="0"/>
              <a:t>esperado</a:t>
            </a:r>
            <a:r>
              <a:rPr spc="150" dirty="0"/>
              <a:t> </a:t>
            </a:r>
            <a:r>
              <a:rPr spc="335" dirty="0"/>
              <a:t>de</a:t>
            </a:r>
            <a:r>
              <a:rPr spc="150" dirty="0"/>
              <a:t> </a:t>
            </a:r>
            <a:r>
              <a:rPr spc="235" dirty="0"/>
              <a:t>los</a:t>
            </a:r>
            <a:r>
              <a:rPr spc="150" dirty="0"/>
              <a:t> </a:t>
            </a:r>
            <a:r>
              <a:rPr spc="325" dirty="0"/>
              <a:t>medios</a:t>
            </a:r>
            <a:r>
              <a:rPr spc="140" dirty="0"/>
              <a:t> </a:t>
            </a:r>
            <a:r>
              <a:rPr spc="240" dirty="0"/>
              <a:t>frente</a:t>
            </a:r>
            <a:r>
              <a:rPr spc="160" dirty="0"/>
              <a:t> </a:t>
            </a:r>
            <a:r>
              <a:rPr spc="285" dirty="0"/>
              <a:t>a</a:t>
            </a:r>
            <a:r>
              <a:rPr spc="135" dirty="0"/>
              <a:t> </a:t>
            </a:r>
            <a:r>
              <a:rPr spc="210" dirty="0"/>
              <a:t>la</a:t>
            </a:r>
            <a:r>
              <a:rPr spc="150" dirty="0"/>
              <a:t> </a:t>
            </a:r>
            <a:r>
              <a:rPr spc="295" dirty="0"/>
              <a:t>pobreza</a:t>
            </a:r>
            <a:r>
              <a:rPr spc="130" dirty="0"/>
              <a:t> </a:t>
            </a:r>
            <a:r>
              <a:rPr dirty="0"/>
              <a:t>–</a:t>
            </a:r>
            <a:r>
              <a:rPr spc="140" dirty="0"/>
              <a:t> </a:t>
            </a:r>
            <a:r>
              <a:rPr spc="295" dirty="0"/>
              <a:t>Primera</a:t>
            </a:r>
            <a:r>
              <a:rPr spc="155" dirty="0"/>
              <a:t> </a:t>
            </a:r>
            <a:r>
              <a:rPr spc="330" dirty="0"/>
              <a:t>mención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48716" y="1419605"/>
          <a:ext cx="11694158" cy="40697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5499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613409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594359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1447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30835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SEXO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70" algn="ctr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EDAD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4460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NIVEL</a:t>
                      </a:r>
                      <a:r>
                        <a:rPr sz="9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2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SOCIOECONÓMICO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540" algn="ctr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ZONA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505459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3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POSICIÓN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POLÍTICA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640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0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HIJOS/AS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2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Hombre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Mujer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30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40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54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9060" marR="92075" indent="7620">
                        <a:lnSpc>
                          <a:spcPct val="100000"/>
                        </a:lnSpc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55</a:t>
                      </a:r>
                      <a:r>
                        <a:rPr sz="900" b="1" spc="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y </a:t>
                      </a: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más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9220" marR="9525" indent="-91440">
                        <a:lnSpc>
                          <a:spcPct val="100000"/>
                        </a:lnSpc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r>
                        <a:rPr sz="9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5885" marR="9525" indent="-78105">
                        <a:lnSpc>
                          <a:spcPct val="100000"/>
                        </a:lnSpc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RM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Norte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Sur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Derecha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Izquierda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3505" marR="17145" indent="-78105">
                        <a:lnSpc>
                          <a:spcPct val="100000"/>
                        </a:lnSpc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Indepen-</a:t>
                      </a:r>
                      <a:r>
                        <a:rPr sz="9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diente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Sí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pPr marL="77470" marR="2540" indent="154940" algn="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Mostrar</a:t>
                      </a: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más</a:t>
                      </a:r>
                      <a:r>
                        <a:rPr sz="10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1000" spc="8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pobreza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menos</a:t>
                      </a:r>
                      <a:r>
                        <a:rPr sz="1000" spc="8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evidente</a:t>
                      </a:r>
                      <a:r>
                        <a:rPr sz="1000" spc="9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(trabajo precario,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endeudamiento,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ts val="1135"/>
                        </a:lnSpc>
                        <a:spcBef>
                          <a:spcPts val="5"/>
                        </a:spcBef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etc.)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L="492125" marR="2540" indent="-19812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Informar</a:t>
                      </a:r>
                      <a:r>
                        <a:rPr sz="1000" spc="1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con</a:t>
                      </a:r>
                      <a:r>
                        <a:rPr sz="1000" spc="1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contexto (causas/soluciones)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247015" marR="2540" indent="-86995" algn="r">
                        <a:lnSpc>
                          <a:spcPct val="100000"/>
                        </a:lnSpc>
                      </a:pP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Mostrar</a:t>
                      </a:r>
                      <a:r>
                        <a:rPr sz="1000" spc="8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más</a:t>
                      </a:r>
                      <a:r>
                        <a:rPr sz="1000" spc="10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historias</a:t>
                      </a:r>
                      <a:r>
                        <a:rPr sz="1000" spc="114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personas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que</a:t>
                      </a: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pudieron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salir</a:t>
                      </a: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pobreza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Evitar</a:t>
                      </a:r>
                      <a:r>
                        <a:rPr sz="1000" spc="2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estigmas</a:t>
                      </a:r>
                      <a:r>
                        <a:rPr sz="1000" spc="2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caricaturas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Movilizar</a:t>
                      </a:r>
                      <a:r>
                        <a:rPr sz="1000" spc="1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ayuda</a:t>
                      </a:r>
                      <a:r>
                        <a:rPr sz="1000" spc="8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solidaridad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L="91440" marR="2540" indent="44640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Denunciar</a:t>
                      </a:r>
                      <a:r>
                        <a:rPr sz="1000" spc="1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abusos, 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discriminación</a:t>
                      </a:r>
                      <a:r>
                        <a:rPr sz="1000" spc="1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maltrato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3810" algn="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Mostrar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darles</a:t>
                      </a:r>
                      <a:r>
                        <a:rPr sz="10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voz</a:t>
                      </a: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</a:t>
                      </a: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los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protagonistas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L="545465" marR="3175" indent="-39941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Mostrar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darles</a:t>
                      </a:r>
                      <a:r>
                        <a:rPr sz="10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voz</a:t>
                      </a: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</a:t>
                      </a: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los 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dirigentes</a:t>
                      </a:r>
                      <a:r>
                        <a:rPr sz="1000" spc="2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sociales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L="556260" marR="2540" indent="-30035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Está</a:t>
                      </a: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bien</a:t>
                      </a: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así,</a:t>
                      </a: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no</a:t>
                      </a: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tienen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que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cambiar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nada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b="1" spc="-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45689" y="831850"/>
            <a:ext cx="659574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¿Qué</a:t>
            </a:r>
            <a:r>
              <a:rPr kumimoji="0" sz="1400" b="0" i="0" u="none" strike="noStrike" kern="0" cap="none" spc="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deberían</a:t>
            </a:r>
            <a:r>
              <a:rPr kumimoji="0" sz="1400" b="0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hacer</a:t>
            </a:r>
            <a:r>
              <a:rPr kumimoji="0" sz="1400" b="0" i="0" u="none" strike="noStrike" kern="0" cap="none" spc="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5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más</a:t>
            </a:r>
            <a:r>
              <a:rPr kumimoji="0" sz="1400" b="0" i="0" u="none" strike="noStrike" kern="0" cap="none" spc="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6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los</a:t>
            </a:r>
            <a:r>
              <a:rPr kumimoji="0" sz="1400" b="0" i="0" u="none" strike="noStrike" kern="0" cap="none" spc="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medios</a:t>
            </a:r>
            <a:r>
              <a:rPr kumimoji="0" sz="1400" b="0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para</a:t>
            </a:r>
            <a:r>
              <a:rPr kumimoji="0" sz="1400" b="0" i="0" u="none" strike="noStrike" kern="0" cap="none" spc="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5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informar</a:t>
            </a:r>
            <a:r>
              <a:rPr kumimoji="0" sz="1400" b="0" i="0" u="none" strike="noStrike" kern="0" cap="none" spc="-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6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mejor</a:t>
            </a:r>
            <a:r>
              <a:rPr kumimoji="0" sz="1400" b="0" i="0" u="none" strike="noStrike" kern="0" cap="none" spc="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sobre</a:t>
            </a:r>
            <a:r>
              <a:rPr kumimoji="0" sz="1400" b="0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pobreza?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%</a:t>
            </a:r>
            <a:r>
              <a:rPr kumimoji="0" sz="1400" b="1" i="0" u="none" strike="noStrike" kern="0" cap="none" spc="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Respuesta</a:t>
            </a:r>
            <a:r>
              <a:rPr kumimoji="0" sz="1400" b="1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guiada y</a:t>
            </a:r>
            <a:r>
              <a:rPr kumimoji="0" sz="1400" b="1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múltiple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Base:</a:t>
            </a:r>
            <a:r>
              <a:rPr kumimoji="0" sz="1100" b="0" i="0" u="none" strike="noStrike" kern="0" cap="none" spc="4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1.000</a:t>
            </a:r>
            <a:r>
              <a:rPr kumimoji="0" sz="1100" b="0" i="0" u="none" strike="noStrike" kern="0" cap="none" spc="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casos</a:t>
            </a: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1605">
              <a:lnSpc>
                <a:spcPct val="100000"/>
              </a:lnSpc>
              <a:spcBef>
                <a:spcPts val="100"/>
              </a:spcBef>
            </a:pPr>
            <a:r>
              <a:rPr spc="265" dirty="0"/>
              <a:t>Rol</a:t>
            </a:r>
            <a:r>
              <a:rPr spc="145" dirty="0"/>
              <a:t> </a:t>
            </a:r>
            <a:r>
              <a:rPr spc="290" dirty="0"/>
              <a:t>esperado</a:t>
            </a:r>
            <a:r>
              <a:rPr spc="150" dirty="0"/>
              <a:t> </a:t>
            </a:r>
            <a:r>
              <a:rPr spc="335" dirty="0"/>
              <a:t>de</a:t>
            </a:r>
            <a:r>
              <a:rPr spc="150" dirty="0"/>
              <a:t> </a:t>
            </a:r>
            <a:r>
              <a:rPr spc="235" dirty="0"/>
              <a:t>los</a:t>
            </a:r>
            <a:r>
              <a:rPr spc="145" dirty="0"/>
              <a:t> </a:t>
            </a:r>
            <a:r>
              <a:rPr spc="325" dirty="0"/>
              <a:t>medios</a:t>
            </a:r>
            <a:r>
              <a:rPr spc="140" dirty="0"/>
              <a:t> </a:t>
            </a:r>
            <a:r>
              <a:rPr spc="240" dirty="0"/>
              <a:t>frente</a:t>
            </a:r>
            <a:r>
              <a:rPr spc="160" dirty="0"/>
              <a:t> </a:t>
            </a:r>
            <a:r>
              <a:rPr spc="285" dirty="0"/>
              <a:t>a</a:t>
            </a:r>
            <a:r>
              <a:rPr spc="130" dirty="0"/>
              <a:t> </a:t>
            </a:r>
            <a:r>
              <a:rPr spc="210" dirty="0"/>
              <a:t>la</a:t>
            </a:r>
            <a:r>
              <a:rPr spc="150" dirty="0"/>
              <a:t> </a:t>
            </a:r>
            <a:r>
              <a:rPr spc="295" dirty="0"/>
              <a:t>pobreza</a:t>
            </a:r>
            <a:r>
              <a:rPr spc="135" dirty="0"/>
              <a:t> </a:t>
            </a:r>
            <a:r>
              <a:rPr dirty="0"/>
              <a:t>–</a:t>
            </a:r>
            <a:r>
              <a:rPr spc="135" dirty="0"/>
              <a:t> </a:t>
            </a:r>
            <a:r>
              <a:rPr spc="229" dirty="0"/>
              <a:t>Total</a:t>
            </a:r>
            <a:r>
              <a:rPr spc="160" dirty="0"/>
              <a:t> </a:t>
            </a:r>
            <a:r>
              <a:rPr spc="320" dirty="0"/>
              <a:t>menciones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48716" y="1419605"/>
          <a:ext cx="11770995" cy="40690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5499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613409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594359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1447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30835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SEXO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70" algn="ctr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EDAD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4460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NIVEL</a:t>
                      </a:r>
                      <a:r>
                        <a:rPr sz="9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2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SOCIOECONÓMICO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540" algn="ctr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ZONA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505459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3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POSICIÓN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POLÍTICA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640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0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HIJOS/AS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2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Hombre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Mujer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30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40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54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9060" marR="92075" indent="7620">
                        <a:lnSpc>
                          <a:spcPct val="100000"/>
                        </a:lnSpc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55</a:t>
                      </a:r>
                      <a:r>
                        <a:rPr sz="900" b="1" spc="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y </a:t>
                      </a: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más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9220" marR="9525" indent="-91440">
                        <a:lnSpc>
                          <a:spcPct val="100000"/>
                        </a:lnSpc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r>
                        <a:rPr sz="9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5885" marR="9525" indent="-78105">
                        <a:lnSpc>
                          <a:spcPct val="100000"/>
                        </a:lnSpc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RM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Norte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Sur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Derecha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Izquierda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3505" marR="17145" indent="-78105">
                        <a:lnSpc>
                          <a:spcPct val="100000"/>
                        </a:lnSpc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Indepen-</a:t>
                      </a:r>
                      <a:r>
                        <a:rPr sz="9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diente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Sí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Informar</a:t>
                      </a:r>
                      <a:r>
                        <a:rPr sz="1000" spc="1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con</a:t>
                      </a:r>
                      <a:r>
                        <a:rPr sz="1000" spc="1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contexto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(causas/soluciones)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000" b="1" spc="13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pPr marL="77470" marR="2540" indent="154940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Mostrar</a:t>
                      </a: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más</a:t>
                      </a:r>
                      <a:r>
                        <a:rPr sz="10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1000" spc="8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pobreza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menos</a:t>
                      </a:r>
                      <a:r>
                        <a:rPr sz="1000" spc="8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evidente</a:t>
                      </a:r>
                      <a:r>
                        <a:rPr sz="1000" spc="9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(trabajo precario, endeudamiento,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ts val="1135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etc.)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Evitar</a:t>
                      </a:r>
                      <a:r>
                        <a:rPr sz="1000" spc="2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estigmas</a:t>
                      </a:r>
                      <a:r>
                        <a:rPr sz="1000" spc="2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3175" algn="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caricaturas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6090">
                <a:tc>
                  <a:txBody>
                    <a:bodyPr/>
                    <a:lstStyle/>
                    <a:p>
                      <a:pPr marL="247015" marR="1905" indent="-86995" algn="r">
                        <a:lnSpc>
                          <a:spcPct val="100000"/>
                        </a:lnSpc>
                      </a:pP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Mostrar</a:t>
                      </a:r>
                      <a:r>
                        <a:rPr sz="1000" spc="8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más</a:t>
                      </a:r>
                      <a:r>
                        <a:rPr sz="1000" spc="10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historias</a:t>
                      </a:r>
                      <a:r>
                        <a:rPr sz="1000" spc="114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personas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que</a:t>
                      </a: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pudieron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salir</a:t>
                      </a: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pobreza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L="91440" marR="2540" indent="4464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Denunciar</a:t>
                      </a:r>
                      <a:r>
                        <a:rPr sz="1000" spc="1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abusos, 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discriminación</a:t>
                      </a:r>
                      <a:r>
                        <a:rPr sz="1000" spc="1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maltrato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19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Movilizar</a:t>
                      </a:r>
                      <a:r>
                        <a:rPr sz="1000" spc="1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ayuda</a:t>
                      </a:r>
                      <a:r>
                        <a:rPr sz="1000" spc="8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solidaridad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R="3810" algn="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Mostrar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darles</a:t>
                      </a:r>
                      <a:r>
                        <a:rPr sz="10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voz</a:t>
                      </a: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</a:t>
                      </a: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los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protagonistas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L="545465" marR="3175" indent="-39941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Mostrar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darles</a:t>
                      </a:r>
                      <a:r>
                        <a:rPr sz="10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voz</a:t>
                      </a: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</a:t>
                      </a: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los 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dirigentes</a:t>
                      </a:r>
                      <a:r>
                        <a:rPr sz="1000" spc="2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sociales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L="556260" marR="2540" indent="-30035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Está</a:t>
                      </a: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bien</a:t>
                      </a: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así,</a:t>
                      </a: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no</a:t>
                      </a: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tienen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que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cambiar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nada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b="1" spc="-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60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32560">
              <a:lnSpc>
                <a:spcPct val="100000"/>
              </a:lnSpc>
              <a:spcBef>
                <a:spcPts val="100"/>
              </a:spcBef>
            </a:pPr>
            <a:r>
              <a:rPr spc="275" dirty="0"/>
              <a:t>Principales</a:t>
            </a:r>
            <a:r>
              <a:rPr spc="170" dirty="0"/>
              <a:t> </a:t>
            </a:r>
            <a:r>
              <a:rPr spc="305" dirty="0"/>
              <a:t>problemas</a:t>
            </a:r>
            <a:r>
              <a:rPr spc="135" dirty="0"/>
              <a:t> </a:t>
            </a:r>
            <a:r>
              <a:rPr spc="260" dirty="0"/>
              <a:t>del</a:t>
            </a:r>
            <a:r>
              <a:rPr spc="150" dirty="0"/>
              <a:t> </a:t>
            </a:r>
            <a:r>
              <a:rPr spc="270" dirty="0"/>
              <a:t>país</a:t>
            </a:r>
            <a:r>
              <a:rPr spc="135" dirty="0"/>
              <a:t> </a:t>
            </a:r>
            <a:r>
              <a:rPr dirty="0"/>
              <a:t>–</a:t>
            </a:r>
            <a:r>
              <a:rPr spc="155" dirty="0"/>
              <a:t> </a:t>
            </a:r>
            <a:r>
              <a:rPr spc="229" dirty="0"/>
              <a:t>Total</a:t>
            </a:r>
            <a:r>
              <a:rPr spc="150" dirty="0"/>
              <a:t> </a:t>
            </a:r>
            <a:r>
              <a:rPr spc="325" dirty="0"/>
              <a:t>menciones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Base:</a:t>
            </a:r>
            <a:r>
              <a:rPr kumimoji="0" sz="1100" b="0" i="0" u="none" strike="noStrike" kern="0" cap="none" spc="4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1.000</a:t>
            </a:r>
            <a:r>
              <a:rPr kumimoji="0" sz="1100" b="0" i="0" u="none" strike="noStrike" kern="0" cap="none" spc="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casos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48716" y="1509902"/>
          <a:ext cx="11694158" cy="45967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5499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613409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594359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1447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30835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SEXO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70" algn="ctr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EDAD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4460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NIVEL</a:t>
                      </a:r>
                      <a:r>
                        <a:rPr sz="9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2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SOCIOECONÓMICO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540" algn="ctr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ZONA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505459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3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POSICIÓN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POLÍTICA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640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0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HIJOS/AS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2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Hombre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Mujer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30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40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54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9060" marR="92075" indent="7620">
                        <a:lnSpc>
                          <a:spcPct val="100000"/>
                        </a:lnSpc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55</a:t>
                      </a:r>
                      <a:r>
                        <a:rPr sz="900" b="1" spc="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y </a:t>
                      </a: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más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9220" marR="9525" indent="-91440">
                        <a:lnSpc>
                          <a:spcPct val="100000"/>
                        </a:lnSpc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r>
                        <a:rPr sz="9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5885" marR="9525" indent="-78105">
                        <a:lnSpc>
                          <a:spcPct val="100000"/>
                        </a:lnSpc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RM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Norte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Sur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Derecha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Izquierda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3505" marR="17145" indent="-78105">
                        <a:lnSpc>
                          <a:spcPct val="100000"/>
                        </a:lnSpc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Indepen-</a:t>
                      </a:r>
                      <a:r>
                        <a:rPr sz="9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diente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Sí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L="958850" marR="1905" indent="-187960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Delincuencia</a:t>
                      </a: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inseguridad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Alto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costo</a:t>
                      </a:r>
                      <a:r>
                        <a:rPr sz="1000" spc="-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vida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Empleo</a:t>
                      </a:r>
                      <a:r>
                        <a:rPr sz="1000" spc="114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r>
                        <a:rPr sz="1000" spc="8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sueldos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742315" marR="3175" indent="-254635" algn="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Corrupción</a:t>
                      </a: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malas prácticas</a:t>
                      </a:r>
                      <a:r>
                        <a:rPr sz="1000" spc="-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-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las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instituciones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Desarrollo</a:t>
                      </a:r>
                      <a:r>
                        <a:rPr sz="1000" spc="1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económico</a:t>
                      </a:r>
                      <a:r>
                        <a:rPr sz="1000" spc="1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del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ts val="1130"/>
                        </a:lnSpc>
                      </a:pP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país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Salud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Sistema</a:t>
                      </a:r>
                      <a:r>
                        <a:rPr sz="1000" spc="8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político,</a:t>
                      </a:r>
                      <a:r>
                        <a:rPr sz="1000" spc="1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reforma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ts val="1135"/>
                        </a:lnSpc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del</a:t>
                      </a:r>
                      <a:r>
                        <a:rPr sz="1000" spc="-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Estado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Migración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Desigualdad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Educación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0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marR="3810" algn="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Pensiones</a:t>
                      </a:r>
                      <a:r>
                        <a:rPr sz="10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jubilaciones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L="207010" marR="3175" indent="-147955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Calidad</a:t>
                      </a:r>
                      <a:r>
                        <a:rPr sz="1000" spc="-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-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vida,</a:t>
                      </a:r>
                      <a:r>
                        <a:rPr sz="1000" spc="-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bienestar,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tiempo</a:t>
                      </a:r>
                      <a:r>
                        <a:rPr sz="1000" spc="8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libre</a:t>
                      </a:r>
                      <a:r>
                        <a:rPr sz="1000" spc="10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r>
                        <a:rPr sz="10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descanso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12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Acceso</a:t>
                      </a:r>
                      <a:r>
                        <a:rPr sz="1000" spc="-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</a:t>
                      </a:r>
                      <a:r>
                        <a:rPr sz="1000" spc="-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vivienda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9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Pobreza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Transporte</a:t>
                      </a:r>
                      <a:r>
                        <a:rPr sz="1000" spc="9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r>
                        <a:rPr sz="1000" spc="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movilidad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b="1" spc="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marR="635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Medio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ambiente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b="1" spc="-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2466213" y="831850"/>
            <a:ext cx="7353934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Pensando</a:t>
            </a:r>
            <a:r>
              <a:rPr kumimoji="0" sz="1400" b="0" i="0" u="none" strike="noStrike" kern="0" cap="none" spc="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en</a:t>
            </a:r>
            <a:r>
              <a:rPr kumimoji="0" sz="1400" b="0" i="0" u="none" strike="noStrike" kern="0" cap="none" spc="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los</a:t>
            </a:r>
            <a:r>
              <a:rPr kumimoji="0" sz="1400" b="0" i="0" u="none" strike="noStrike" kern="0" cap="none" spc="3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problemas</a:t>
            </a:r>
            <a:r>
              <a:rPr kumimoji="0" sz="1400" b="0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de</a:t>
            </a:r>
            <a:r>
              <a:rPr kumimoji="0" sz="1400" b="0" i="0" u="none" strike="noStrike" kern="0" cap="none" spc="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Chile</a:t>
            </a:r>
            <a:r>
              <a:rPr kumimoji="0" sz="1400" b="0" i="0" u="none" strike="noStrike" kern="0" cap="none" spc="4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hoy,</a:t>
            </a:r>
            <a:r>
              <a:rPr kumimoji="0" sz="1400" b="0" i="0" u="none" strike="noStrike" kern="0" cap="none" spc="4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¿cuáles</a:t>
            </a:r>
            <a:r>
              <a:rPr kumimoji="0" sz="1400" b="0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5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dirías</a:t>
            </a:r>
            <a:r>
              <a:rPr kumimoji="0" sz="1400" b="0" i="0" u="none" strike="noStrike" kern="0" cap="none" spc="3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que</a:t>
            </a:r>
            <a:r>
              <a:rPr kumimoji="0" sz="1400" b="0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es</a:t>
            </a:r>
            <a:r>
              <a:rPr kumimoji="0" sz="1400" b="0" i="0" u="none" strike="noStrike" kern="0" cap="none" spc="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el</a:t>
            </a:r>
            <a:r>
              <a:rPr kumimoji="0" sz="1400" b="0" i="0" u="none" strike="noStrike" kern="0" cap="none" spc="3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5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más</a:t>
            </a:r>
            <a:r>
              <a:rPr kumimoji="0" sz="1400" b="0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importante?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¿Y</a:t>
            </a:r>
            <a:r>
              <a:rPr kumimoji="0" sz="1400" b="0" i="0" u="none" strike="noStrike" kern="0" cap="none" spc="5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en</a:t>
            </a:r>
            <a:r>
              <a:rPr kumimoji="0" sz="1400" b="0" i="0" u="none" strike="noStrike" kern="0" cap="none" spc="6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segundo</a:t>
            </a:r>
            <a:r>
              <a:rPr kumimoji="0" sz="1400" b="0" i="0" u="none" strike="noStrike" kern="0" cap="none" spc="5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lugar?</a:t>
            </a:r>
            <a:r>
              <a:rPr kumimoji="0" sz="1400" b="0" i="0" u="none" strike="noStrike" kern="0" cap="none" spc="5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¿Y</a:t>
            </a:r>
            <a:r>
              <a:rPr kumimoji="0" sz="1400" b="0" i="0" u="none" strike="noStrike" kern="0" cap="none" spc="6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en</a:t>
            </a:r>
            <a:r>
              <a:rPr kumimoji="0" sz="1400" b="0" i="0" u="none" strike="noStrike" kern="0" cap="none" spc="5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tercer</a:t>
            </a:r>
            <a:r>
              <a:rPr kumimoji="0" sz="1400" b="0" i="0" u="none" strike="noStrike" kern="0" cap="none" spc="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lugar?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%</a:t>
            </a:r>
            <a:r>
              <a:rPr kumimoji="0" sz="1400" b="1" i="0" u="none" strike="noStrike" kern="0" cap="none" spc="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Respuesta</a:t>
            </a:r>
            <a:r>
              <a:rPr kumimoji="0" sz="1400" b="1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guiada y</a:t>
            </a:r>
            <a:r>
              <a:rPr kumimoji="0" sz="1400" b="1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múltiple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50160" y="831850"/>
            <a:ext cx="818388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7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Somos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cerca</a:t>
            </a:r>
            <a:r>
              <a:rPr kumimoji="0" sz="1400" b="0" i="0" u="none" strike="noStrike" kern="0" cap="none" spc="-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de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7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20</a:t>
            </a:r>
            <a:r>
              <a:rPr kumimoji="0" sz="1400" b="0" i="0" u="none" strike="noStrike" kern="0" cap="none" spc="-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7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millones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de</a:t>
            </a:r>
            <a:r>
              <a:rPr kumimoji="0" sz="1400" b="0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chilenos.</a:t>
            </a:r>
            <a:r>
              <a:rPr kumimoji="0" sz="1400" b="0" i="0" u="none" strike="noStrike" kern="0" cap="none" spc="-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¿Cuántos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crees</a:t>
            </a:r>
            <a:r>
              <a:rPr kumimoji="0" sz="1400" b="0" i="0" u="none" strike="noStrike" kern="0" cap="none" spc="-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que</a:t>
            </a:r>
            <a:r>
              <a:rPr kumimoji="0" sz="1400" b="0" i="0" u="none" strike="noStrike" kern="0" cap="none" spc="-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viven</a:t>
            </a:r>
            <a:r>
              <a:rPr kumimoji="0" sz="1400" b="0" i="0" u="none" strike="noStrike" kern="0" cap="none" spc="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bajo</a:t>
            </a:r>
            <a:r>
              <a:rPr kumimoji="0" sz="1400" b="0" i="0" u="none" strike="noStrike" kern="0" cap="none" spc="-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la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línea</a:t>
            </a:r>
            <a:r>
              <a:rPr kumimoji="0" sz="1400" b="0" i="0" u="none" strike="noStrike" kern="0" cap="none" spc="-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de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pobreza?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  <a:p>
            <a:pPr marL="254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%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Respuesta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-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única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Base:</a:t>
            </a:r>
            <a:r>
              <a:rPr kumimoji="0" sz="1100" b="0" i="0" u="none" strike="noStrike" kern="0" cap="none" spc="4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1.000</a:t>
            </a:r>
            <a:r>
              <a:rPr kumimoji="0" sz="1100" b="0" i="0" u="none" strike="noStrike" kern="0" cap="none" spc="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casos</a:t>
            </a: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89685">
              <a:lnSpc>
                <a:spcPct val="100000"/>
              </a:lnSpc>
              <a:spcBef>
                <a:spcPts val="100"/>
              </a:spcBef>
            </a:pPr>
            <a:r>
              <a:rPr spc="315" dirty="0"/>
              <a:t>Percepción</a:t>
            </a:r>
            <a:r>
              <a:rPr spc="160" dirty="0"/>
              <a:t> </a:t>
            </a:r>
            <a:r>
              <a:rPr spc="335" dirty="0"/>
              <a:t>de</a:t>
            </a:r>
            <a:r>
              <a:rPr spc="140" dirty="0"/>
              <a:t> </a:t>
            </a:r>
            <a:r>
              <a:rPr spc="210" dirty="0"/>
              <a:t>la</a:t>
            </a:r>
            <a:r>
              <a:rPr spc="140" dirty="0"/>
              <a:t> </a:t>
            </a:r>
            <a:r>
              <a:rPr spc="280" dirty="0"/>
              <a:t>proporción</a:t>
            </a:r>
            <a:r>
              <a:rPr spc="160" dirty="0"/>
              <a:t> </a:t>
            </a:r>
            <a:r>
              <a:rPr spc="335" dirty="0"/>
              <a:t>de</a:t>
            </a:r>
            <a:r>
              <a:rPr spc="140" dirty="0"/>
              <a:t> </a:t>
            </a:r>
            <a:r>
              <a:rPr spc="210" dirty="0"/>
              <a:t>la</a:t>
            </a:r>
            <a:r>
              <a:rPr spc="140" dirty="0"/>
              <a:t> </a:t>
            </a:r>
            <a:r>
              <a:rPr spc="295" dirty="0"/>
              <a:t>pobreza</a:t>
            </a:r>
            <a:r>
              <a:rPr spc="125" dirty="0"/>
              <a:t> </a:t>
            </a:r>
            <a:r>
              <a:rPr spc="325" dirty="0"/>
              <a:t>en</a:t>
            </a:r>
            <a:r>
              <a:rPr spc="150" dirty="0"/>
              <a:t> </a:t>
            </a:r>
            <a:r>
              <a:rPr spc="265" dirty="0"/>
              <a:t>Chile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48716" y="1776602"/>
          <a:ext cx="11694158" cy="2992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5499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613409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594359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1447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30835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SEXO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70" algn="ctr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EDAD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4460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NIVEL</a:t>
                      </a:r>
                      <a:r>
                        <a:rPr sz="9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2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SOCIOECONÓMICO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540" algn="ctr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ZONA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505459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3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POSICIÓN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POLÍTICA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640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0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HIJOS/AS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2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Hombre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Mujer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30</a:t>
                      </a:r>
                      <a:r>
                        <a:rPr sz="9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40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54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55</a:t>
                      </a:r>
                      <a:r>
                        <a:rPr sz="900" b="1" spc="3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9060">
                        <a:lnSpc>
                          <a:spcPts val="1010"/>
                        </a:lnSpc>
                      </a:pP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más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</a:pPr>
                      <a:r>
                        <a:rPr sz="9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ts val="1010"/>
                        </a:lnSpc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RM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Norte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Sur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Derecha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Izquierda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Indepen-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ts val="1010"/>
                        </a:lnSpc>
                      </a:pPr>
                      <a:r>
                        <a:rPr sz="9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diente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Sí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395">
                <a:tc>
                  <a:txBody>
                    <a:bodyPr/>
                    <a:lstStyle/>
                    <a:p>
                      <a:pPr marR="3810" algn="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Menos</a:t>
                      </a:r>
                      <a:r>
                        <a:rPr sz="11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1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un</a:t>
                      </a:r>
                      <a:r>
                        <a:rPr sz="11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millón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172720" algn="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395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Entre</a:t>
                      </a:r>
                      <a:r>
                        <a:rPr sz="11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2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millones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153035" algn="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395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r>
                        <a:rPr sz="11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3</a:t>
                      </a:r>
                      <a:r>
                        <a:rPr sz="11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millones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132080" algn="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100" spc="-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r>
                        <a:rPr sz="11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</a:t>
                      </a:r>
                      <a:r>
                        <a:rPr sz="11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114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r>
                        <a:rPr sz="11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millones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152400" algn="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6395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100" spc="-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114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r>
                        <a:rPr sz="11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millones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145415" algn="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6395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Más</a:t>
                      </a:r>
                      <a:r>
                        <a:rPr sz="11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r>
                        <a:rPr sz="1100" spc="-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millones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134620" algn="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6395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No</a:t>
                      </a:r>
                      <a:r>
                        <a:rPr sz="11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responde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b="1" spc="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191770" algn="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62250">
              <a:lnSpc>
                <a:spcPct val="100000"/>
              </a:lnSpc>
              <a:spcBef>
                <a:spcPts val="100"/>
              </a:spcBef>
            </a:pPr>
            <a:r>
              <a:rPr spc="290" dirty="0"/>
              <a:t>Evolución</a:t>
            </a:r>
            <a:r>
              <a:rPr spc="165" dirty="0"/>
              <a:t> </a:t>
            </a:r>
            <a:r>
              <a:rPr spc="335" dirty="0"/>
              <a:t>de</a:t>
            </a:r>
            <a:r>
              <a:rPr spc="135" dirty="0"/>
              <a:t> </a:t>
            </a:r>
            <a:r>
              <a:rPr spc="200" dirty="0"/>
              <a:t>la</a:t>
            </a:r>
            <a:r>
              <a:rPr spc="145" dirty="0"/>
              <a:t> </a:t>
            </a:r>
            <a:r>
              <a:rPr spc="295" dirty="0"/>
              <a:t>pobreza</a:t>
            </a:r>
            <a:r>
              <a:rPr spc="125" dirty="0"/>
              <a:t> </a:t>
            </a:r>
            <a:r>
              <a:rPr spc="325" dirty="0"/>
              <a:t>en</a:t>
            </a:r>
            <a:r>
              <a:rPr spc="145" dirty="0"/>
              <a:t> </a:t>
            </a:r>
            <a:r>
              <a:rPr spc="265" dirty="0"/>
              <a:t>Chile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Base:</a:t>
            </a:r>
            <a:r>
              <a:rPr kumimoji="0" sz="1100" b="0" i="0" u="none" strike="noStrike" kern="0" cap="none" spc="4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1.000</a:t>
            </a:r>
            <a:r>
              <a:rPr kumimoji="0" sz="1100" b="0" i="0" u="none" strike="noStrike" kern="0" cap="none" spc="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casos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411348" y="831850"/>
            <a:ext cx="746252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5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¿Dirías</a:t>
            </a:r>
            <a:r>
              <a:rPr kumimoji="0" sz="1400" b="0" i="0" u="none" strike="noStrike" kern="0" cap="none" spc="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que</a:t>
            </a:r>
            <a:r>
              <a:rPr kumimoji="0" sz="1400" b="0" i="0" u="none" strike="noStrike" kern="0" cap="none" spc="-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Chile</a:t>
            </a:r>
            <a:r>
              <a:rPr kumimoji="0" sz="1400" b="0" i="0" u="none" strike="noStrike" kern="0" cap="none" spc="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es</a:t>
            </a:r>
            <a:r>
              <a:rPr kumimoji="0" sz="1400" b="0" i="0" u="none" strike="noStrike" kern="0" cap="none" spc="-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hoy</a:t>
            </a:r>
            <a:r>
              <a:rPr kumimoji="0" sz="1400" b="0" i="0" u="none" strike="noStrike" kern="0" cap="none" spc="-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en día</a:t>
            </a:r>
            <a:r>
              <a:rPr kumimoji="0" sz="1400" b="0" i="0" u="none" strike="noStrike" kern="0" cap="none" spc="-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9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un</a:t>
            </a:r>
            <a:r>
              <a:rPr kumimoji="0" sz="1400" b="0" i="0" u="none" strike="noStrike" kern="0" cap="none" spc="-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país</a:t>
            </a:r>
            <a:r>
              <a:rPr kumimoji="0" sz="1400" b="0" i="0" u="none" strike="noStrike" kern="0" cap="none" spc="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5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más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pobre,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igual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de</a:t>
            </a:r>
            <a:r>
              <a:rPr kumimoji="0" sz="1400" b="0" i="0" u="none" strike="noStrike" kern="0" cap="none" spc="-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pobre,</a:t>
            </a:r>
            <a:r>
              <a:rPr kumimoji="0" sz="1400" b="0" i="0" u="none" strike="noStrike" kern="0" cap="none" spc="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o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5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menos</a:t>
            </a:r>
            <a:r>
              <a:rPr kumimoji="0" sz="1400" b="0" i="0" u="none" strike="noStrike" kern="0" cap="none" spc="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pobre…?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  <a:p>
            <a:pPr marL="1905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%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Respuesta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guiada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48716" y="1785239"/>
          <a:ext cx="11694158" cy="32518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5499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613409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594359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1447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30835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SEXO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70" algn="ctr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EDAD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4460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NIVEL</a:t>
                      </a:r>
                      <a:r>
                        <a:rPr sz="9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2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SOCIOECONÓMICO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540" algn="ctr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ZONA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505459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3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POSICIÓN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POLÍTICA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640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0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HIJOS/AS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7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000" b="1" spc="1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Comparado</a:t>
                      </a:r>
                      <a:r>
                        <a:rPr sz="1000" b="1" spc="7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1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con</a:t>
                      </a:r>
                      <a:r>
                        <a:rPr sz="1000" b="1" spc="7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114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antes</a:t>
                      </a:r>
                      <a:r>
                        <a:rPr sz="1000" b="1" spc="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1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135"/>
                        </a:lnSpc>
                      </a:pPr>
                      <a:r>
                        <a:rPr sz="1000" b="1" spc="9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los</a:t>
                      </a:r>
                      <a:r>
                        <a:rPr sz="1000" b="1" spc="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1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años</a:t>
                      </a:r>
                      <a:r>
                        <a:rPr sz="1000" b="1" spc="7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10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90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9699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69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Hombre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Mujer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b="1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30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b="1" spc="1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40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54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9060" marR="92075" indent="762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55</a:t>
                      </a:r>
                      <a:r>
                        <a:rPr sz="900" b="1" spc="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y </a:t>
                      </a: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más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9220" marR="9525" indent="-9144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r>
                        <a:rPr sz="9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5885" marR="9525" indent="-7810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900" b="1" spc="8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RM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Norte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Sur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900" b="1" spc="10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Derecha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Izquierda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3505" marR="17145" indent="-7810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Indepen-</a:t>
                      </a:r>
                      <a:r>
                        <a:rPr sz="9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diente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Sí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Menos</a:t>
                      </a: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b="1" spc="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Igual</a:t>
                      </a: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Más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pobre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No</a:t>
                      </a:r>
                      <a:r>
                        <a:rPr sz="1000" spc="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responde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b="1" spc="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000" b="1" spc="1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Comparado</a:t>
                      </a:r>
                      <a:r>
                        <a:rPr sz="1000" b="1" spc="8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1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con</a:t>
                      </a:r>
                      <a:r>
                        <a:rPr sz="1000" b="1" spc="8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8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el</a:t>
                      </a:r>
                      <a:r>
                        <a:rPr sz="1000" b="1" spc="7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9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Chile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130"/>
                        </a:lnSpc>
                      </a:pPr>
                      <a:r>
                        <a:rPr sz="1000" b="1" spc="1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000" b="1" spc="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1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hace</a:t>
                      </a:r>
                      <a:r>
                        <a:rPr sz="1000" b="1" spc="8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10</a:t>
                      </a:r>
                      <a:r>
                        <a:rPr sz="1000" b="1" spc="6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10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años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9699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Hombre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Mujer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b="1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30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b="1" spc="1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40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54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9060" marR="92075" indent="762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55</a:t>
                      </a:r>
                      <a:r>
                        <a:rPr sz="900" b="1" spc="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y </a:t>
                      </a: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más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9220" marR="9525" indent="-9144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r>
                        <a:rPr sz="9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5885" marR="9525" indent="-7810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900" b="1" spc="8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RM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Norte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Sur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Derecha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Izquierda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3505" marR="17145" indent="-7810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Indepen-</a:t>
                      </a:r>
                      <a:r>
                        <a:rPr sz="9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diente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Sí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Menos</a:t>
                      </a: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Igual</a:t>
                      </a: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Más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pobre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marR="1905" algn="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No</a:t>
                      </a: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responde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b="1" spc="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88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2736" y="831850"/>
            <a:ext cx="354139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8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¿En</a:t>
            </a:r>
            <a:r>
              <a:rPr kumimoji="0" sz="1400" b="0" i="0" u="none" strike="noStrike" kern="0" cap="none" spc="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qué</a:t>
            </a:r>
            <a:r>
              <a:rPr kumimoji="0" sz="1400" b="0" i="0" u="none" strike="noStrike" kern="0" cap="none" spc="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notas</a:t>
            </a:r>
            <a:r>
              <a:rPr kumimoji="0" sz="1400" b="0" i="0" u="none" strike="noStrike" kern="0" cap="none" spc="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que</a:t>
            </a:r>
            <a:r>
              <a:rPr kumimoji="0" sz="1400" b="0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Chile</a:t>
            </a:r>
            <a:r>
              <a:rPr kumimoji="0" sz="1400" b="0" i="0" u="none" strike="noStrike" kern="0" cap="none" spc="3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es</a:t>
            </a:r>
            <a:r>
              <a:rPr kumimoji="0" sz="1400" b="0" i="0" u="none" strike="noStrike" kern="0" cap="none" spc="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5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más</a:t>
            </a:r>
            <a:r>
              <a:rPr kumimoji="0" sz="1400" b="0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pobre?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  <a:p>
            <a:pPr marL="635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%</a:t>
            </a:r>
            <a:r>
              <a:rPr kumimoji="0" sz="1400" b="1" i="0" u="none" strike="noStrike" kern="0" cap="none" spc="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Respuesta</a:t>
            </a:r>
            <a:r>
              <a:rPr kumimoji="0" sz="1400" b="1" i="0" u="none" strike="noStrike" kern="0" cap="none" spc="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guiada</a:t>
            </a:r>
            <a:r>
              <a:rPr kumimoji="0" sz="1400" b="1" i="0" u="none" strike="noStrike" kern="0" cap="none" spc="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y</a:t>
            </a:r>
            <a:r>
              <a:rPr kumimoji="0" sz="1400" b="1" i="0" u="none" strike="noStrike" kern="0" cap="none" spc="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múltiple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6263" y="6560835"/>
            <a:ext cx="4602480" cy="19685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Base:</a:t>
            </a:r>
            <a:r>
              <a:rPr kumimoji="0" sz="1100" b="0" i="0" u="none" strike="noStrike" kern="0" cap="none" spc="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Quienes</a:t>
            </a:r>
            <a:r>
              <a:rPr kumimoji="0" sz="1100" b="0" i="0" u="none" strike="noStrike" kern="0" cap="none" spc="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creen</a:t>
            </a:r>
            <a:r>
              <a:rPr kumimoji="0" sz="1100" b="0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que</a:t>
            </a:r>
            <a:r>
              <a:rPr kumimoji="0" sz="1100" b="0" i="0" u="none" strike="noStrike" kern="0" cap="none" spc="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Chile</a:t>
            </a:r>
            <a:r>
              <a:rPr kumimoji="0" sz="1100" b="0" i="0" u="none" strike="noStrike" kern="0" cap="none" spc="5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es</a:t>
            </a:r>
            <a:r>
              <a:rPr kumimoji="0" sz="1100" b="0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más</a:t>
            </a:r>
            <a:r>
              <a:rPr kumimoji="0" sz="1100" b="0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pobre</a:t>
            </a:r>
            <a:r>
              <a:rPr kumimoji="0" sz="1100" b="0" i="0" u="none" strike="noStrike" kern="0" cap="none" spc="3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que</a:t>
            </a:r>
            <a:r>
              <a:rPr kumimoji="0" sz="1100" b="0" i="0" u="none" strike="noStrike" kern="0" cap="none" spc="5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antes,</a:t>
            </a:r>
            <a:r>
              <a:rPr kumimoji="0" sz="1100" b="0" i="0" u="none" strike="noStrike" kern="0" cap="none" spc="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433</a:t>
            </a:r>
            <a:r>
              <a:rPr kumimoji="0" sz="1100" b="0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casos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48865">
              <a:lnSpc>
                <a:spcPct val="100000"/>
              </a:lnSpc>
              <a:spcBef>
                <a:spcPts val="100"/>
              </a:spcBef>
            </a:pPr>
            <a:r>
              <a:rPr spc="290" dirty="0"/>
              <a:t>Señales</a:t>
            </a:r>
            <a:r>
              <a:rPr spc="145" dirty="0"/>
              <a:t> </a:t>
            </a:r>
            <a:r>
              <a:rPr spc="240" dirty="0"/>
              <a:t>visibles</a:t>
            </a:r>
            <a:r>
              <a:rPr spc="150" dirty="0"/>
              <a:t> </a:t>
            </a:r>
            <a:r>
              <a:rPr spc="335" dirty="0"/>
              <a:t>de</a:t>
            </a:r>
            <a:r>
              <a:rPr spc="150" dirty="0"/>
              <a:t> </a:t>
            </a:r>
            <a:r>
              <a:rPr spc="360" dirty="0"/>
              <a:t>un</a:t>
            </a:r>
            <a:r>
              <a:rPr spc="140" dirty="0"/>
              <a:t> </a:t>
            </a:r>
            <a:r>
              <a:rPr spc="270" dirty="0"/>
              <a:t>país</a:t>
            </a:r>
            <a:r>
              <a:rPr spc="130" dirty="0"/>
              <a:t> </a:t>
            </a:r>
            <a:r>
              <a:rPr spc="380" dirty="0"/>
              <a:t>más</a:t>
            </a:r>
            <a:r>
              <a:rPr spc="140" dirty="0"/>
              <a:t> </a:t>
            </a:r>
            <a:r>
              <a:rPr spc="285" dirty="0"/>
              <a:t>pobre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48716" y="1486027"/>
          <a:ext cx="11694158" cy="45186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5499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613409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594359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1447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30835">
                        <a:lnSpc>
                          <a:spcPts val="1010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SEXO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70" algn="ctr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EDAD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4460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NIVEL</a:t>
                      </a:r>
                      <a:r>
                        <a:rPr sz="9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2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SOCIOECONÓMICO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540" algn="ctr">
                        <a:lnSpc>
                          <a:spcPts val="1010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ZONA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505459">
                        <a:lnSpc>
                          <a:spcPts val="1010"/>
                        </a:lnSpc>
                        <a:spcBef>
                          <a:spcPts val="25"/>
                        </a:spcBef>
                      </a:pPr>
                      <a:r>
                        <a:rPr sz="900" b="1" spc="13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POSICIÓN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POLÍTICA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640">
                        <a:lnSpc>
                          <a:spcPts val="1010"/>
                        </a:lnSpc>
                        <a:spcBef>
                          <a:spcPts val="25"/>
                        </a:spcBef>
                      </a:pPr>
                      <a:r>
                        <a:rPr sz="900" b="1" spc="10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HIJOS/AS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2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Hombre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Mujer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30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40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54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9060" marR="92075" indent="7620">
                        <a:lnSpc>
                          <a:spcPct val="100000"/>
                        </a:lnSpc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55</a:t>
                      </a:r>
                      <a:r>
                        <a:rPr sz="900" b="1" spc="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y </a:t>
                      </a: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más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9220" marR="9525" indent="-91440">
                        <a:lnSpc>
                          <a:spcPct val="100000"/>
                        </a:lnSpc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r>
                        <a:rPr sz="9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5885" marR="9525" indent="-78105">
                        <a:lnSpc>
                          <a:spcPct val="100000"/>
                        </a:lnSpc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RM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Norte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Sur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Derecha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Izquierda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3505" marR="17145" indent="-78105">
                        <a:lnSpc>
                          <a:spcPct val="100000"/>
                        </a:lnSpc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Indepen-</a:t>
                      </a:r>
                      <a:r>
                        <a:rPr sz="9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diente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Sí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128270" marR="2540" indent="147320" algn="r">
                        <a:lnSpc>
                          <a:spcPct val="100000"/>
                        </a:lnSpc>
                      </a:pP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Conozco</a:t>
                      </a: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personas</a:t>
                      </a: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que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perdieron</a:t>
                      </a: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su</a:t>
                      </a:r>
                      <a:r>
                        <a:rPr sz="1000" spc="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trabajo</a:t>
                      </a:r>
                      <a:r>
                        <a:rPr sz="1000" spc="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no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han</a:t>
                      </a:r>
                      <a:r>
                        <a:rPr sz="1000" spc="-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encontrado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otro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62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1525">
                <a:tc>
                  <a:txBody>
                    <a:bodyPr/>
                    <a:lstStyle/>
                    <a:p>
                      <a:pPr marL="62230" marR="2540" indent="485775" algn="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Tengo</a:t>
                      </a:r>
                      <a:r>
                        <a:rPr sz="1000" spc="1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familiares</a:t>
                      </a:r>
                      <a:r>
                        <a:rPr sz="1000" spc="2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conocidos</a:t>
                      </a: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que</a:t>
                      </a: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les</a:t>
                      </a: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cuesta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mucho</a:t>
                      </a: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llegar</a:t>
                      </a:r>
                      <a:r>
                        <a:rPr sz="10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fin</a:t>
                      </a: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mes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se</a:t>
                      </a:r>
                      <a:r>
                        <a:rPr sz="1000" spc="-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ha</a:t>
                      </a:r>
                      <a:r>
                        <a:rPr sz="1000" spc="-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endeudado</a:t>
                      </a:r>
                      <a:r>
                        <a:rPr sz="1000" spc="-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para pagar</a:t>
                      </a:r>
                      <a:r>
                        <a:rPr sz="1000" spc="-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cosas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básicas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59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334010" marR="1905" indent="46990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Han</a:t>
                      </a:r>
                      <a:r>
                        <a:rPr sz="1000" spc="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cerrado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muchos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locales</a:t>
                      </a:r>
                      <a:r>
                        <a:rPr sz="1000" spc="-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negocios</a:t>
                      </a:r>
                      <a:r>
                        <a:rPr sz="1000" spc="-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del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ts val="1135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barrio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391795" marR="635" indent="91440" algn="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Han</a:t>
                      </a: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aparecido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más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campamentos</a:t>
                      </a: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</a:t>
                      </a: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mi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ciudad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comuna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49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6395">
                <a:tc>
                  <a:txBody>
                    <a:bodyPr/>
                    <a:lstStyle/>
                    <a:p>
                      <a:pPr marL="522605" marR="2540" indent="3492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Hay</a:t>
                      </a: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más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personas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viviendo</a:t>
                      </a: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</a:t>
                      </a:r>
                      <a:r>
                        <a:rPr sz="1000" spc="-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calle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0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079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079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pPr marL="251460" marR="2540" indent="24130" algn="r">
                        <a:lnSpc>
                          <a:spcPct val="100000"/>
                        </a:lnSpc>
                      </a:pP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Conozco</a:t>
                      </a: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personas</a:t>
                      </a: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que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tuvieron</a:t>
                      </a: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que</a:t>
                      </a: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irse</a:t>
                      </a: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</a:t>
                      </a: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vivir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con</a:t>
                      </a: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familiares</a:t>
                      </a:r>
                      <a:r>
                        <a:rPr sz="1000" spc="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por</a:t>
                      </a: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no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poder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pagar</a:t>
                      </a:r>
                      <a:r>
                        <a:rPr sz="1000" spc="-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arriendo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39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373380" marR="1905" indent="-213360" algn="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Hay</a:t>
                      </a: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más</a:t>
                      </a: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gente</a:t>
                      </a: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pidiendo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dinero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calle,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semáforos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el</a:t>
                      </a: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metro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64135" marR="2540" indent="101600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Conozco</a:t>
                      </a:r>
                      <a:r>
                        <a:rPr sz="10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gente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que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dejó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atenderse</a:t>
                      </a:r>
                      <a:r>
                        <a:rPr sz="1000" spc="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</a:t>
                      </a:r>
                      <a:r>
                        <a:rPr sz="1000" spc="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salud</a:t>
                      </a: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por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ts val="1130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falta</a:t>
                      </a:r>
                      <a:r>
                        <a:rPr sz="1000" spc="-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-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recursos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05809" y="831850"/>
            <a:ext cx="467360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¿Qué</a:t>
            </a:r>
            <a:r>
              <a:rPr kumimoji="0" sz="1400" b="0" i="0" u="none" strike="noStrike" kern="0" cap="none" spc="-1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tan</a:t>
            </a:r>
            <a:r>
              <a:rPr kumimoji="0" sz="1400" b="0" i="0" u="none" strike="noStrike" kern="0" cap="none" spc="-4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-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cerca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6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sientes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la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pobreza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en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9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tu</a:t>
            </a:r>
            <a:r>
              <a:rPr kumimoji="0" sz="1400" b="0" i="0" u="none" strike="noStrike" kern="0" cap="none" spc="-4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propia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vida?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  <a:p>
            <a:pPr marL="1905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%</a:t>
            </a:r>
            <a:r>
              <a:rPr kumimoji="0" sz="1400" b="1" i="0" u="none" strike="noStrike" kern="0" cap="none" spc="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6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Respuesta</a:t>
            </a:r>
            <a:r>
              <a:rPr kumimoji="0" sz="1400" b="1" i="0" u="none" strike="noStrike" kern="0" cap="none" spc="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guiada y</a:t>
            </a:r>
            <a:r>
              <a:rPr kumimoji="0" sz="1400" b="1" i="0" u="none" strike="noStrike" kern="0" cap="none" spc="2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  <a:cs typeface="Century Gothic"/>
              </a:rPr>
              <a:t>única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Base:</a:t>
            </a:r>
            <a:r>
              <a:rPr kumimoji="0" sz="1100" b="0" i="0" u="none" strike="noStrike" kern="0" cap="none" spc="45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1.000</a:t>
            </a:r>
            <a:r>
              <a:rPr kumimoji="0" sz="1100" b="0" i="0" u="none" strike="noStrike" kern="0" cap="none" spc="3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 </a:t>
            </a: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17355E"/>
                </a:solidFill>
                <a:effectLst/>
                <a:uLnTx/>
                <a:uFillTx/>
                <a:latin typeface="Century Gothic"/>
              </a:rPr>
              <a:t>casos</a:t>
            </a: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42970">
              <a:lnSpc>
                <a:spcPct val="100000"/>
              </a:lnSpc>
              <a:spcBef>
                <a:spcPts val="100"/>
              </a:spcBef>
            </a:pPr>
            <a:r>
              <a:rPr spc="305" dirty="0"/>
              <a:t>Cercanía</a:t>
            </a:r>
            <a:r>
              <a:rPr spc="145" dirty="0"/>
              <a:t> </a:t>
            </a:r>
            <a:r>
              <a:rPr spc="355" dirty="0"/>
              <a:t>con</a:t>
            </a:r>
            <a:r>
              <a:rPr spc="145" dirty="0"/>
              <a:t> </a:t>
            </a:r>
            <a:r>
              <a:rPr spc="210" dirty="0"/>
              <a:t>la</a:t>
            </a:r>
            <a:r>
              <a:rPr spc="135" dirty="0"/>
              <a:t> </a:t>
            </a:r>
            <a:r>
              <a:rPr spc="290" dirty="0"/>
              <a:t>pobreza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48716" y="1776602"/>
          <a:ext cx="11694158" cy="35007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5499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613409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594359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1447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30835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SEXO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70" algn="ctr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EDAD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4460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NIVEL</a:t>
                      </a:r>
                      <a:r>
                        <a:rPr sz="9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2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SOCIOECONÓMICO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540" algn="ctr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ZONA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505459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3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POSICIÓN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POLÍTICA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640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0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HIJOS/AS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2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Hombre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Mujer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30</a:t>
                      </a:r>
                      <a:r>
                        <a:rPr sz="9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40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54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55</a:t>
                      </a:r>
                      <a:r>
                        <a:rPr sz="900" b="1" spc="3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9060">
                        <a:lnSpc>
                          <a:spcPts val="1010"/>
                        </a:lnSpc>
                      </a:pP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más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0"/>
                        </a:lnSpc>
                      </a:pPr>
                      <a:r>
                        <a:rPr sz="9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ts val="1010"/>
                        </a:lnSpc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RM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Norte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Sur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Derecha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Izquierda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Indepen-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ts val="1010"/>
                        </a:lnSpc>
                      </a:pPr>
                      <a:r>
                        <a:rPr sz="9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diente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Sí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2445">
                <a:tc>
                  <a:txBody>
                    <a:bodyPr/>
                    <a:lstStyle/>
                    <a:p>
                      <a:pPr marL="133985" marR="2540" indent="393065" algn="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Actualmente</a:t>
                      </a:r>
                      <a:r>
                        <a:rPr sz="1100" spc="1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me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considero</a:t>
                      </a:r>
                      <a:r>
                        <a:rPr sz="11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</a:t>
                      </a: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situación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ts val="1260"/>
                        </a:lnSpc>
                      </a:pP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100" spc="-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pobreza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1809">
                <a:tc>
                  <a:txBody>
                    <a:bodyPr/>
                    <a:lstStyle/>
                    <a:p>
                      <a:pPr marL="381000" marR="3175" indent="507365" algn="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11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he</a:t>
                      </a:r>
                      <a:r>
                        <a:rPr sz="1100" spc="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vivido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directamente</a:t>
                      </a: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</a:t>
                      </a:r>
                      <a:r>
                        <a:rPr sz="11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el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ts val="1260"/>
                        </a:lnSpc>
                      </a:pP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pasado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2445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he</a:t>
                      </a:r>
                      <a:r>
                        <a:rPr sz="11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visto</a:t>
                      </a: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muy</a:t>
                      </a: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cerca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  <a:p>
                      <a:pPr marR="1270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(familia/amigos/vecinos)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spc="8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1809">
                <a:tc>
                  <a:txBody>
                    <a:bodyPr/>
                    <a:lstStyle/>
                    <a:p>
                      <a:pPr marR="3810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No</a:t>
                      </a: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1100" spc="-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he</a:t>
                      </a:r>
                      <a:r>
                        <a:rPr sz="1100" spc="-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vivido,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pero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  <a:p>
                      <a:pPr marR="3175" algn="r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siento</a:t>
                      </a:r>
                      <a:r>
                        <a:rPr sz="11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que</a:t>
                      </a: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podría</a:t>
                      </a:r>
                      <a:r>
                        <a:rPr sz="11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“caer”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ts val="1255"/>
                        </a:lnSpc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</a:t>
                      </a:r>
                      <a:r>
                        <a:rPr sz="11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ella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1809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La</a:t>
                      </a:r>
                      <a:r>
                        <a:rPr sz="11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veo</a:t>
                      </a: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como</a:t>
                      </a: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algo</a:t>
                      </a:r>
                      <a:r>
                        <a:rPr sz="11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más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bien</a:t>
                      </a:r>
                      <a:r>
                        <a:rPr sz="11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lejano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24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812800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No</a:t>
                      </a:r>
                      <a:r>
                        <a:rPr sz="11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1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responde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b="1" spc="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448925" y="6038853"/>
            <a:ext cx="1552575" cy="716915"/>
          </a:xfrm>
          <a:custGeom>
            <a:avLst/>
            <a:gdLst/>
            <a:ahLst/>
            <a:cxnLst/>
            <a:rect l="l" t="t" r="r" b="b"/>
            <a:pathLst>
              <a:path w="1552575" h="716915">
                <a:moveTo>
                  <a:pt x="1552575" y="0"/>
                </a:moveTo>
                <a:lnTo>
                  <a:pt x="0" y="0"/>
                </a:lnTo>
                <a:lnTo>
                  <a:pt x="0" y="716521"/>
                </a:lnTo>
                <a:lnTo>
                  <a:pt x="1552575" y="716521"/>
                </a:lnTo>
                <a:lnTo>
                  <a:pt x="1552575" y="0"/>
                </a:lnTo>
                <a:close/>
              </a:path>
            </a:pathLst>
          </a:custGeom>
          <a:solidFill>
            <a:srgbClr val="FFFFFF">
              <a:alpha val="6980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02789" y="831850"/>
            <a:ext cx="7280909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spc="-20" dirty="0">
                <a:solidFill>
                  <a:srgbClr val="17355E"/>
                </a:solidFill>
                <a:latin typeface="Century Gothic"/>
                <a:cs typeface="Century Gothic"/>
              </a:rPr>
              <a:t>Cuando</a:t>
            </a:r>
            <a:r>
              <a:rPr sz="1400" spc="-5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17355E"/>
                </a:solidFill>
                <a:latin typeface="Century Gothic"/>
                <a:cs typeface="Century Gothic"/>
              </a:rPr>
              <a:t>piensas</a:t>
            </a:r>
            <a:r>
              <a:rPr sz="1400" spc="15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17355E"/>
                </a:solidFill>
                <a:latin typeface="Century Gothic"/>
                <a:cs typeface="Century Gothic"/>
              </a:rPr>
              <a:t>en la</a:t>
            </a:r>
            <a:r>
              <a:rPr sz="1400" spc="5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spc="-35" dirty="0">
                <a:solidFill>
                  <a:srgbClr val="17355E"/>
                </a:solidFill>
                <a:latin typeface="Century Gothic"/>
                <a:cs typeface="Century Gothic"/>
              </a:rPr>
              <a:t>“pobreza”</a:t>
            </a:r>
            <a:r>
              <a:rPr sz="1400" spc="-5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17355E"/>
                </a:solidFill>
                <a:latin typeface="Century Gothic"/>
                <a:cs typeface="Century Gothic"/>
              </a:rPr>
              <a:t>en</a:t>
            </a:r>
            <a:r>
              <a:rPr sz="1400" spc="5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17355E"/>
                </a:solidFill>
                <a:latin typeface="Century Gothic"/>
                <a:cs typeface="Century Gothic"/>
              </a:rPr>
              <a:t>Chile,</a:t>
            </a:r>
            <a:r>
              <a:rPr sz="1400" spc="15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spc="-20" dirty="0">
                <a:solidFill>
                  <a:srgbClr val="17355E"/>
                </a:solidFill>
                <a:latin typeface="Century Gothic"/>
                <a:cs typeface="Century Gothic"/>
              </a:rPr>
              <a:t>¿con</a:t>
            </a:r>
            <a:r>
              <a:rPr sz="1400" spc="5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17355E"/>
                </a:solidFill>
                <a:latin typeface="Century Gothic"/>
                <a:cs typeface="Century Gothic"/>
              </a:rPr>
              <a:t>cuáles</a:t>
            </a:r>
            <a:r>
              <a:rPr sz="1400" spc="-15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spc="-30" dirty="0">
                <a:solidFill>
                  <a:srgbClr val="17355E"/>
                </a:solidFill>
                <a:latin typeface="Century Gothic"/>
                <a:cs typeface="Century Gothic"/>
              </a:rPr>
              <a:t>de</a:t>
            </a:r>
            <a:r>
              <a:rPr sz="1400" spc="5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17355E"/>
                </a:solidFill>
                <a:latin typeface="Century Gothic"/>
                <a:cs typeface="Century Gothic"/>
              </a:rPr>
              <a:t>estas</a:t>
            </a:r>
            <a:r>
              <a:rPr sz="1400" spc="-15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17355E"/>
                </a:solidFill>
                <a:latin typeface="Century Gothic"/>
                <a:cs typeface="Century Gothic"/>
              </a:rPr>
              <a:t>ideas</a:t>
            </a:r>
            <a:r>
              <a:rPr sz="1400" spc="15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17355E"/>
                </a:solidFill>
                <a:latin typeface="Century Gothic"/>
                <a:cs typeface="Century Gothic"/>
              </a:rPr>
              <a:t>la </a:t>
            </a:r>
            <a:r>
              <a:rPr sz="1400" spc="-10" dirty="0">
                <a:solidFill>
                  <a:srgbClr val="17355E"/>
                </a:solidFill>
                <a:latin typeface="Century Gothic"/>
                <a:cs typeface="Century Gothic"/>
              </a:rPr>
              <a:t>relacionas?</a:t>
            </a:r>
            <a:endParaRPr sz="140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</a:pPr>
            <a:r>
              <a:rPr sz="1400" spc="-10" dirty="0">
                <a:solidFill>
                  <a:srgbClr val="17355E"/>
                </a:solidFill>
                <a:latin typeface="Century Gothic"/>
                <a:cs typeface="Century Gothic"/>
              </a:rPr>
              <a:t>Selecciona</a:t>
            </a:r>
            <a:r>
              <a:rPr sz="1400" spc="-20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17355E"/>
                </a:solidFill>
                <a:latin typeface="Century Gothic"/>
                <a:cs typeface="Century Gothic"/>
              </a:rPr>
              <a:t>hasta</a:t>
            </a:r>
            <a:r>
              <a:rPr sz="1400" spc="-15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17355E"/>
                </a:solidFill>
                <a:latin typeface="Century Gothic"/>
                <a:cs typeface="Century Gothic"/>
              </a:rPr>
              <a:t>5</a:t>
            </a:r>
            <a:r>
              <a:rPr sz="1400" spc="-5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spc="-10" dirty="0">
                <a:solidFill>
                  <a:srgbClr val="17355E"/>
                </a:solidFill>
                <a:latin typeface="Century Gothic"/>
                <a:cs typeface="Century Gothic"/>
              </a:rPr>
              <a:t>alternativas.</a:t>
            </a:r>
            <a:endParaRPr sz="140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</a:pPr>
            <a:r>
              <a:rPr sz="1400" b="1" dirty="0">
                <a:solidFill>
                  <a:srgbClr val="17355E"/>
                </a:solidFill>
                <a:latin typeface="Century Gothic"/>
                <a:cs typeface="Century Gothic"/>
              </a:rPr>
              <a:t>%</a:t>
            </a:r>
            <a:r>
              <a:rPr sz="1400" b="1" spc="5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b="1" spc="65" dirty="0">
                <a:solidFill>
                  <a:srgbClr val="17355E"/>
                </a:solidFill>
                <a:latin typeface="Century Gothic"/>
                <a:cs typeface="Century Gothic"/>
              </a:rPr>
              <a:t>Respuesta</a:t>
            </a:r>
            <a:r>
              <a:rPr sz="1400" b="1" spc="10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b="1" dirty="0">
                <a:solidFill>
                  <a:srgbClr val="17355E"/>
                </a:solidFill>
                <a:latin typeface="Century Gothic"/>
                <a:cs typeface="Century Gothic"/>
              </a:rPr>
              <a:t>guiada y</a:t>
            </a:r>
            <a:r>
              <a:rPr sz="1400" b="1" spc="25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b="1" spc="65" dirty="0">
                <a:solidFill>
                  <a:srgbClr val="17355E"/>
                </a:solidFill>
                <a:latin typeface="Century Gothic"/>
                <a:cs typeface="Century Gothic"/>
              </a:rPr>
              <a:t>múltiple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dirty="0"/>
              <a:t>Base:</a:t>
            </a:r>
            <a:r>
              <a:rPr spc="45" dirty="0"/>
              <a:t> </a:t>
            </a:r>
            <a:r>
              <a:rPr dirty="0"/>
              <a:t>1.000</a:t>
            </a:r>
            <a:r>
              <a:rPr spc="30" dirty="0"/>
              <a:t> </a:t>
            </a:r>
            <a:r>
              <a:rPr spc="-10" dirty="0"/>
              <a:t>casos</a:t>
            </a: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87780">
              <a:lnSpc>
                <a:spcPct val="100000"/>
              </a:lnSpc>
              <a:spcBef>
                <a:spcPts val="100"/>
              </a:spcBef>
            </a:pPr>
            <a:r>
              <a:rPr spc="395" dirty="0"/>
              <a:t>Cómo</a:t>
            </a:r>
            <a:r>
              <a:rPr spc="145" dirty="0"/>
              <a:t> </a:t>
            </a:r>
            <a:r>
              <a:rPr spc="290" dirty="0"/>
              <a:t>se</a:t>
            </a:r>
            <a:r>
              <a:rPr spc="145" dirty="0"/>
              <a:t> </a:t>
            </a:r>
            <a:r>
              <a:rPr spc="265" dirty="0"/>
              <a:t>define</a:t>
            </a:r>
            <a:r>
              <a:rPr spc="145" dirty="0"/>
              <a:t> </a:t>
            </a:r>
            <a:r>
              <a:rPr spc="295" dirty="0"/>
              <a:t>y</a:t>
            </a:r>
            <a:r>
              <a:rPr spc="155" dirty="0"/>
              <a:t> </a:t>
            </a:r>
            <a:r>
              <a:rPr spc="275" dirty="0"/>
              <a:t>representa</a:t>
            </a:r>
            <a:r>
              <a:rPr spc="150" dirty="0"/>
              <a:t> </a:t>
            </a:r>
            <a:r>
              <a:rPr spc="210" dirty="0"/>
              <a:t>la</a:t>
            </a:r>
            <a:r>
              <a:rPr spc="130" dirty="0"/>
              <a:t> </a:t>
            </a:r>
            <a:r>
              <a:rPr spc="295" dirty="0"/>
              <a:t>pobreza</a:t>
            </a:r>
            <a:r>
              <a:rPr spc="120" dirty="0"/>
              <a:t> </a:t>
            </a:r>
            <a:r>
              <a:rPr spc="325" dirty="0"/>
              <a:t>en</a:t>
            </a:r>
            <a:r>
              <a:rPr spc="150" dirty="0"/>
              <a:t> </a:t>
            </a:r>
            <a:r>
              <a:rPr spc="275" dirty="0"/>
              <a:t>Chile</a:t>
            </a:r>
            <a:r>
              <a:rPr spc="155" dirty="0"/>
              <a:t> </a:t>
            </a:r>
            <a:r>
              <a:rPr spc="-25" dirty="0"/>
              <a:t>(1)</a:t>
            </a: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48716" y="1509902"/>
          <a:ext cx="11694158" cy="44227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5499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613409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594359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1447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30835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SEXO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70" algn="ctr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EDAD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4460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NIVEL</a:t>
                      </a:r>
                      <a:r>
                        <a:rPr sz="9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2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SOCIOECONÓMICO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540" algn="ctr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ZONA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505459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3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POSICIÓN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POLÍTICA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640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0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HIJOS/AS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2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Hombre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Mujer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30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40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54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9060" marR="92075" indent="7620">
                        <a:lnSpc>
                          <a:spcPct val="100000"/>
                        </a:lnSpc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55</a:t>
                      </a:r>
                      <a:r>
                        <a:rPr sz="900" b="1" spc="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y </a:t>
                      </a: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más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9220" marR="9525" indent="-91440">
                        <a:lnSpc>
                          <a:spcPct val="100000"/>
                        </a:lnSpc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r>
                        <a:rPr sz="9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5885" marR="9525" indent="-78105">
                        <a:lnSpc>
                          <a:spcPct val="100000"/>
                        </a:lnSpc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RM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Norte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Sur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Derecha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Izquierda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3505" marR="17145" indent="-78105">
                        <a:lnSpc>
                          <a:spcPct val="100000"/>
                        </a:lnSpc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Indepen-</a:t>
                      </a:r>
                      <a:r>
                        <a:rPr sz="9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diente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Sí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pPr marL="411480" marR="1905" indent="-157480" algn="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No</a:t>
                      </a: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tener</a:t>
                      </a: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para</a:t>
                      </a: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lo</a:t>
                      </a: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básico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(comida,</a:t>
                      </a: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luz,</a:t>
                      </a: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agua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servicios</a:t>
                      </a:r>
                      <a:r>
                        <a:rPr sz="1000" spc="2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sanitarios</a:t>
                      </a:r>
                      <a:r>
                        <a:rPr sz="1000" spc="2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-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baños,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conectividad)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b="1" spc="1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64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R="635" algn="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Vivir</a:t>
                      </a:r>
                      <a:r>
                        <a:rPr sz="1000" spc="2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endeudado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(endeudamiento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crónico</a:t>
                      </a:r>
                      <a:r>
                        <a:rPr sz="10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270" algn="r">
                        <a:lnSpc>
                          <a:spcPts val="1135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permanente)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b="1" spc="1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6530">
                <a:tc>
                  <a:txBody>
                    <a:bodyPr/>
                    <a:lstStyle/>
                    <a:p>
                      <a:pPr marL="336550">
                        <a:lnSpc>
                          <a:spcPts val="1195"/>
                        </a:lnSpc>
                        <a:spcBef>
                          <a:spcPts val="10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No</a:t>
                      </a: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llegar</a:t>
                      </a: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</a:t>
                      </a: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fin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mes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60"/>
                        </a:lnSpc>
                        <a:spcBef>
                          <a:spcPts val="35"/>
                        </a:spcBef>
                      </a:pPr>
                      <a:r>
                        <a:rPr sz="11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60"/>
                        </a:lnSpc>
                        <a:spcBef>
                          <a:spcPts val="35"/>
                        </a:spcBef>
                      </a:pPr>
                      <a:r>
                        <a:rPr sz="11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60"/>
                        </a:lnSpc>
                        <a:spcBef>
                          <a:spcPts val="3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60"/>
                        </a:lnSpc>
                        <a:spcBef>
                          <a:spcPts val="3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60"/>
                        </a:lnSpc>
                        <a:spcBef>
                          <a:spcPts val="3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60"/>
                        </a:lnSpc>
                        <a:spcBef>
                          <a:spcPts val="35"/>
                        </a:spcBef>
                      </a:pPr>
                      <a:r>
                        <a:rPr sz="11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60"/>
                        </a:lnSpc>
                        <a:spcBef>
                          <a:spcPts val="35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60"/>
                        </a:lnSpc>
                        <a:spcBef>
                          <a:spcPts val="35"/>
                        </a:spcBef>
                      </a:pPr>
                      <a:r>
                        <a:rPr sz="11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60"/>
                        </a:lnSpc>
                        <a:spcBef>
                          <a:spcPts val="35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60"/>
                        </a:lnSpc>
                        <a:spcBef>
                          <a:spcPts val="35"/>
                        </a:spcBef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60"/>
                        </a:lnSpc>
                        <a:spcBef>
                          <a:spcPts val="35"/>
                        </a:spcBef>
                      </a:pPr>
                      <a:r>
                        <a:rPr sz="11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60"/>
                        </a:lnSpc>
                        <a:spcBef>
                          <a:spcPts val="35"/>
                        </a:spcBef>
                      </a:pPr>
                      <a:r>
                        <a:rPr sz="11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260"/>
                        </a:lnSpc>
                        <a:spcBef>
                          <a:spcPts val="3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60"/>
                        </a:lnSpc>
                        <a:spcBef>
                          <a:spcPts val="3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60"/>
                        </a:lnSpc>
                        <a:spcBef>
                          <a:spcPts val="35"/>
                        </a:spcBef>
                      </a:pPr>
                      <a:r>
                        <a:rPr sz="11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60"/>
                        </a:lnSpc>
                        <a:spcBef>
                          <a:spcPts val="3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260"/>
                        </a:lnSpc>
                        <a:spcBef>
                          <a:spcPts val="35"/>
                        </a:spcBef>
                      </a:pPr>
                      <a:r>
                        <a:rPr sz="11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260"/>
                        </a:lnSpc>
                        <a:spcBef>
                          <a:spcPts val="3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60"/>
                        </a:lnSpc>
                        <a:spcBef>
                          <a:spcPts val="35"/>
                        </a:spcBef>
                      </a:pPr>
                      <a:r>
                        <a:rPr sz="11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60"/>
                        </a:lnSpc>
                        <a:spcBef>
                          <a:spcPts val="35"/>
                        </a:spcBef>
                      </a:pPr>
                      <a:r>
                        <a:rPr sz="11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60"/>
                        </a:lnSpc>
                        <a:spcBef>
                          <a:spcPts val="35"/>
                        </a:spcBef>
                      </a:pPr>
                      <a:r>
                        <a:rPr sz="11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pPr marL="463550" marR="2540" indent="-387350" algn="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No</a:t>
                      </a: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tener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donde</a:t>
                      </a: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vivir</a:t>
                      </a:r>
                      <a:r>
                        <a:rPr sz="10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(Vivir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</a:t>
                      </a:r>
                      <a:r>
                        <a:rPr sz="1000" spc="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campamentos</a:t>
                      </a:r>
                      <a:r>
                        <a:rPr sz="1000" spc="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 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tomas/</a:t>
                      </a: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Personas</a:t>
                      </a:r>
                      <a:r>
                        <a:rPr sz="10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situación</a:t>
                      </a: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calle)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13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1340">
                <a:tc>
                  <a:txBody>
                    <a:bodyPr/>
                    <a:lstStyle/>
                    <a:p>
                      <a:pPr marL="16510" marR="1270" indent="642620" algn="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No</a:t>
                      </a:r>
                      <a:r>
                        <a:rPr sz="1000" spc="8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tener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buenas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oportunidades</a:t>
                      </a:r>
                      <a:r>
                        <a:rPr sz="1000" spc="1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(educación,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trabajo,</a:t>
                      </a:r>
                      <a:r>
                        <a:rPr sz="1000" spc="-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salud)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27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229870" marR="1905" indent="-125095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Vivir</a:t>
                      </a:r>
                      <a:r>
                        <a:rPr sz="1000" spc="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el</a:t>
                      </a: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día</a:t>
                      </a:r>
                      <a:r>
                        <a:rPr sz="1000" spc="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</a:t>
                      </a: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día</a:t>
                      </a:r>
                      <a:r>
                        <a:rPr sz="1000" spc="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sin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poder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proyectar</a:t>
                      </a:r>
                      <a:r>
                        <a:rPr sz="1000" spc="-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planificar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el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ts val="1130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futuro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6090"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Vivir</a:t>
                      </a:r>
                      <a:r>
                        <a:rPr sz="10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</a:t>
                      </a: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un</a:t>
                      </a:r>
                      <a:r>
                        <a:rPr sz="1000" spc="8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lugar</a:t>
                      </a: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inseguro,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-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alta</a:t>
                      </a:r>
                      <a:r>
                        <a:rPr sz="1000" spc="-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delincuencia</a:t>
                      </a:r>
                      <a:r>
                        <a:rPr sz="1000" spc="-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ts val="1130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violencia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b="1" spc="10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pPr marL="216535" marR="2540" indent="-88900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Fragilidad</a:t>
                      </a:r>
                      <a:r>
                        <a:rPr sz="1000" spc="1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para</a:t>
                      </a: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enfrentar </a:t>
                      </a: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imprevistos</a:t>
                      </a:r>
                      <a:r>
                        <a:rPr sz="1000" spc="1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r>
                        <a:rPr sz="1000" spc="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urgencias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(falta</a:t>
                      </a:r>
                      <a:r>
                        <a:rPr sz="1000" spc="-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5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un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colchón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ts val="1130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económico)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spc="8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02789" y="831850"/>
            <a:ext cx="7280909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spc="-20" dirty="0">
                <a:solidFill>
                  <a:srgbClr val="17355E"/>
                </a:solidFill>
                <a:latin typeface="Century Gothic"/>
                <a:cs typeface="Century Gothic"/>
              </a:rPr>
              <a:t>Cuando</a:t>
            </a:r>
            <a:r>
              <a:rPr sz="1400" spc="-5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17355E"/>
                </a:solidFill>
                <a:latin typeface="Century Gothic"/>
                <a:cs typeface="Century Gothic"/>
              </a:rPr>
              <a:t>piensas</a:t>
            </a:r>
            <a:r>
              <a:rPr sz="1400" spc="15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17355E"/>
                </a:solidFill>
                <a:latin typeface="Century Gothic"/>
                <a:cs typeface="Century Gothic"/>
              </a:rPr>
              <a:t>en la</a:t>
            </a:r>
            <a:r>
              <a:rPr sz="1400" spc="5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spc="-35" dirty="0">
                <a:solidFill>
                  <a:srgbClr val="17355E"/>
                </a:solidFill>
                <a:latin typeface="Century Gothic"/>
                <a:cs typeface="Century Gothic"/>
              </a:rPr>
              <a:t>“pobreza”</a:t>
            </a:r>
            <a:r>
              <a:rPr sz="1400" spc="-5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17355E"/>
                </a:solidFill>
                <a:latin typeface="Century Gothic"/>
                <a:cs typeface="Century Gothic"/>
              </a:rPr>
              <a:t>en</a:t>
            </a:r>
            <a:r>
              <a:rPr sz="1400" spc="5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17355E"/>
                </a:solidFill>
                <a:latin typeface="Century Gothic"/>
                <a:cs typeface="Century Gothic"/>
              </a:rPr>
              <a:t>Chile,</a:t>
            </a:r>
            <a:r>
              <a:rPr sz="1400" spc="15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spc="-20" dirty="0">
                <a:solidFill>
                  <a:srgbClr val="17355E"/>
                </a:solidFill>
                <a:latin typeface="Century Gothic"/>
                <a:cs typeface="Century Gothic"/>
              </a:rPr>
              <a:t>¿con</a:t>
            </a:r>
            <a:r>
              <a:rPr sz="1400" spc="5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17355E"/>
                </a:solidFill>
                <a:latin typeface="Century Gothic"/>
                <a:cs typeface="Century Gothic"/>
              </a:rPr>
              <a:t>cuáles</a:t>
            </a:r>
            <a:r>
              <a:rPr sz="1400" spc="-15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spc="-30" dirty="0">
                <a:solidFill>
                  <a:srgbClr val="17355E"/>
                </a:solidFill>
                <a:latin typeface="Century Gothic"/>
                <a:cs typeface="Century Gothic"/>
              </a:rPr>
              <a:t>de</a:t>
            </a:r>
            <a:r>
              <a:rPr sz="1400" spc="5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17355E"/>
                </a:solidFill>
                <a:latin typeface="Century Gothic"/>
                <a:cs typeface="Century Gothic"/>
              </a:rPr>
              <a:t>estas</a:t>
            </a:r>
            <a:r>
              <a:rPr sz="1400" spc="-15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17355E"/>
                </a:solidFill>
                <a:latin typeface="Century Gothic"/>
                <a:cs typeface="Century Gothic"/>
              </a:rPr>
              <a:t>ideas</a:t>
            </a:r>
            <a:r>
              <a:rPr sz="1400" spc="15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17355E"/>
                </a:solidFill>
                <a:latin typeface="Century Gothic"/>
                <a:cs typeface="Century Gothic"/>
              </a:rPr>
              <a:t>la </a:t>
            </a:r>
            <a:r>
              <a:rPr sz="1400" spc="-10" dirty="0">
                <a:solidFill>
                  <a:srgbClr val="17355E"/>
                </a:solidFill>
                <a:latin typeface="Century Gothic"/>
                <a:cs typeface="Century Gothic"/>
              </a:rPr>
              <a:t>relacionas?</a:t>
            </a:r>
            <a:endParaRPr sz="140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</a:pPr>
            <a:r>
              <a:rPr sz="1400" spc="-10" dirty="0">
                <a:solidFill>
                  <a:srgbClr val="17355E"/>
                </a:solidFill>
                <a:latin typeface="Century Gothic"/>
                <a:cs typeface="Century Gothic"/>
              </a:rPr>
              <a:t>Selecciona</a:t>
            </a:r>
            <a:r>
              <a:rPr sz="1400" spc="-20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17355E"/>
                </a:solidFill>
                <a:latin typeface="Century Gothic"/>
                <a:cs typeface="Century Gothic"/>
              </a:rPr>
              <a:t>hasta</a:t>
            </a:r>
            <a:r>
              <a:rPr sz="1400" spc="-15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17355E"/>
                </a:solidFill>
                <a:latin typeface="Century Gothic"/>
                <a:cs typeface="Century Gothic"/>
              </a:rPr>
              <a:t>5</a:t>
            </a:r>
            <a:r>
              <a:rPr sz="1400" spc="-5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spc="-10" dirty="0">
                <a:solidFill>
                  <a:srgbClr val="17355E"/>
                </a:solidFill>
                <a:latin typeface="Century Gothic"/>
                <a:cs typeface="Century Gothic"/>
              </a:rPr>
              <a:t>alternativas.</a:t>
            </a:r>
            <a:endParaRPr sz="140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</a:pPr>
            <a:r>
              <a:rPr sz="1400" b="1" dirty="0">
                <a:solidFill>
                  <a:srgbClr val="17355E"/>
                </a:solidFill>
                <a:latin typeface="Century Gothic"/>
                <a:cs typeface="Century Gothic"/>
              </a:rPr>
              <a:t>%</a:t>
            </a:r>
            <a:r>
              <a:rPr sz="1400" b="1" spc="5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b="1" spc="65" dirty="0">
                <a:solidFill>
                  <a:srgbClr val="17355E"/>
                </a:solidFill>
                <a:latin typeface="Century Gothic"/>
                <a:cs typeface="Century Gothic"/>
              </a:rPr>
              <a:t>Respuesta</a:t>
            </a:r>
            <a:r>
              <a:rPr sz="1400" b="1" spc="10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b="1" dirty="0">
                <a:solidFill>
                  <a:srgbClr val="17355E"/>
                </a:solidFill>
                <a:latin typeface="Century Gothic"/>
                <a:cs typeface="Century Gothic"/>
              </a:rPr>
              <a:t>guiada y</a:t>
            </a:r>
            <a:r>
              <a:rPr sz="1400" b="1" spc="25" dirty="0">
                <a:solidFill>
                  <a:srgbClr val="17355E"/>
                </a:solidFill>
                <a:latin typeface="Century Gothic"/>
                <a:cs typeface="Century Gothic"/>
              </a:rPr>
              <a:t> </a:t>
            </a:r>
            <a:r>
              <a:rPr sz="1400" b="1" spc="65" dirty="0">
                <a:solidFill>
                  <a:srgbClr val="17355E"/>
                </a:solidFill>
                <a:latin typeface="Century Gothic"/>
                <a:cs typeface="Century Gothic"/>
              </a:rPr>
              <a:t>múltiple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dirty="0"/>
              <a:t>Base:</a:t>
            </a:r>
            <a:r>
              <a:rPr spc="45" dirty="0"/>
              <a:t> </a:t>
            </a:r>
            <a:r>
              <a:rPr dirty="0"/>
              <a:t>1.000</a:t>
            </a:r>
            <a:r>
              <a:rPr spc="30" dirty="0"/>
              <a:t> </a:t>
            </a:r>
            <a:r>
              <a:rPr spc="-10" dirty="0"/>
              <a:t>casos</a:t>
            </a: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57300">
              <a:lnSpc>
                <a:spcPct val="100000"/>
              </a:lnSpc>
              <a:spcBef>
                <a:spcPts val="100"/>
              </a:spcBef>
            </a:pPr>
            <a:r>
              <a:rPr spc="395" dirty="0"/>
              <a:t>Cómo</a:t>
            </a:r>
            <a:r>
              <a:rPr spc="145" dirty="0"/>
              <a:t> </a:t>
            </a:r>
            <a:r>
              <a:rPr spc="290" dirty="0"/>
              <a:t>se</a:t>
            </a:r>
            <a:r>
              <a:rPr spc="145" dirty="0"/>
              <a:t> </a:t>
            </a:r>
            <a:r>
              <a:rPr spc="265" dirty="0"/>
              <a:t>define</a:t>
            </a:r>
            <a:r>
              <a:rPr spc="145" dirty="0"/>
              <a:t> </a:t>
            </a:r>
            <a:r>
              <a:rPr spc="295" dirty="0"/>
              <a:t>y</a:t>
            </a:r>
            <a:r>
              <a:rPr spc="155" dirty="0"/>
              <a:t> </a:t>
            </a:r>
            <a:r>
              <a:rPr spc="275" dirty="0"/>
              <a:t>representa</a:t>
            </a:r>
            <a:r>
              <a:rPr spc="150" dirty="0"/>
              <a:t> </a:t>
            </a:r>
            <a:r>
              <a:rPr spc="210" dirty="0"/>
              <a:t>la</a:t>
            </a:r>
            <a:r>
              <a:rPr spc="130" dirty="0"/>
              <a:t> </a:t>
            </a:r>
            <a:r>
              <a:rPr spc="295" dirty="0"/>
              <a:t>pobreza</a:t>
            </a:r>
            <a:r>
              <a:rPr spc="120" dirty="0"/>
              <a:t> </a:t>
            </a:r>
            <a:r>
              <a:rPr spc="325" dirty="0"/>
              <a:t>en</a:t>
            </a:r>
            <a:r>
              <a:rPr spc="150" dirty="0"/>
              <a:t> </a:t>
            </a:r>
            <a:r>
              <a:rPr spc="275" dirty="0"/>
              <a:t>Chile</a:t>
            </a:r>
            <a:r>
              <a:rPr spc="155" dirty="0"/>
              <a:t> </a:t>
            </a:r>
            <a:r>
              <a:rPr spc="110" dirty="0"/>
              <a:t>(2)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48716" y="1509902"/>
          <a:ext cx="11694158" cy="37198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5499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613409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594359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085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1447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30835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SEXO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70" algn="ctr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EDAD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24460">
                        <a:lnSpc>
                          <a:spcPts val="1025"/>
                        </a:lnSpc>
                        <a:spcBef>
                          <a:spcPts val="1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NIVEL</a:t>
                      </a:r>
                      <a:r>
                        <a:rPr sz="900" b="1" spc="4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2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SOCIOECONÓMICO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2540" algn="ctr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ZONA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505459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3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POSICIÓN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POLÍTICA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67640">
                        <a:lnSpc>
                          <a:spcPts val="1015"/>
                        </a:lnSpc>
                        <a:spcBef>
                          <a:spcPts val="25"/>
                        </a:spcBef>
                      </a:pPr>
                      <a:r>
                        <a:rPr sz="900" b="1" spc="10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HIJOS/AS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D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2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Hombre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Mujer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14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30</a:t>
                      </a:r>
                      <a:r>
                        <a:rPr sz="900" b="1" spc="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39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spc="16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40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a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015"/>
                        </a:lnSpc>
                      </a:pPr>
                      <a:r>
                        <a:rPr sz="900" b="1" spc="10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54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9060" marR="92075" indent="7620">
                        <a:lnSpc>
                          <a:spcPct val="100000"/>
                        </a:lnSpc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55</a:t>
                      </a:r>
                      <a:r>
                        <a:rPr sz="900" b="1" spc="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5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y </a:t>
                      </a: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más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6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9220" marR="9525" indent="-91440">
                        <a:lnSpc>
                          <a:spcPct val="100000"/>
                        </a:lnSpc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r>
                        <a:rPr sz="900" b="1" spc="5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alto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95885" marR="9525" indent="-78105">
                        <a:lnSpc>
                          <a:spcPct val="100000"/>
                        </a:lnSpc>
                      </a:pPr>
                      <a:r>
                        <a:rPr sz="900" b="1" spc="7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Medio-</a:t>
                      </a: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Bajo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RM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Norte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Sur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Derecha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Centro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8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Izquierda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3505" marR="17145" indent="-78105">
                        <a:lnSpc>
                          <a:spcPct val="100000"/>
                        </a:lnSpc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Indepen-</a:t>
                      </a:r>
                      <a:r>
                        <a:rPr sz="9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diente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7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Sí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900" b="1" spc="9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No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3925">
                <a:tc>
                  <a:txBody>
                    <a:bodyPr/>
                    <a:lstStyle/>
                    <a:p>
                      <a:pPr marL="45720" marR="635" indent="629285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Vivir</a:t>
                      </a: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</a:t>
                      </a: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un</a:t>
                      </a: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lugar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contaminado</a:t>
                      </a:r>
                      <a:r>
                        <a:rPr sz="1000" spc="-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sin</a:t>
                      </a:r>
                      <a:r>
                        <a:rPr sz="1000" spc="-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áreas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verdes</a:t>
                      </a:r>
                      <a:r>
                        <a:rPr sz="10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(cerca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basurales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L="166370" marR="1905" indent="765175" algn="r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</a:t>
                      </a:r>
                      <a:r>
                        <a:rPr sz="10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fuentes</a:t>
                      </a: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contaminación</a:t>
                      </a:r>
                      <a:r>
                        <a:rPr sz="1000" spc="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sin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áreas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ts val="1135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verdes)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21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285115" marR="2540" indent="-45720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No</a:t>
                      </a: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contar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con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redes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 </a:t>
                      </a:r>
                      <a:r>
                        <a:rPr sz="1000" spc="-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apoyo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(Falta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redes</a:t>
                      </a:r>
                      <a:r>
                        <a:rPr sz="10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7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/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ts val="1135"/>
                        </a:lnSpc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estar</a:t>
                      </a: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solo(a))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R="3810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Tener</a:t>
                      </a:r>
                      <a:r>
                        <a:rPr sz="10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adicciones</a:t>
                      </a:r>
                      <a:r>
                        <a:rPr sz="1000" spc="1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(Drogas</a:t>
                      </a:r>
                      <a:r>
                        <a:rPr sz="1000" spc="8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/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270" algn="r">
                        <a:lnSpc>
                          <a:spcPts val="1135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alcohol)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196850" marR="1270" indent="335280" algn="r">
                        <a:lnSpc>
                          <a:spcPct val="100000"/>
                        </a:lnSpc>
                      </a:pPr>
                      <a:r>
                        <a:rPr sz="1000" spc="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Ser</a:t>
                      </a:r>
                      <a:r>
                        <a:rPr sz="1000" spc="114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discriminado</a:t>
                      </a:r>
                      <a:r>
                        <a:rPr sz="1000" spc="1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maltratado</a:t>
                      </a:r>
                      <a:r>
                        <a:rPr sz="1000" spc="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por cómo</a:t>
                      </a:r>
                      <a:r>
                        <a:rPr sz="1000" spc="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te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ves</a:t>
                      </a:r>
                      <a:r>
                        <a:rPr sz="1000" spc="-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dónde</a:t>
                      </a:r>
                      <a:r>
                        <a:rPr sz="1000" spc="-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vives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Vivir</a:t>
                      </a:r>
                      <a:r>
                        <a:rPr sz="1000" spc="10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en</a:t>
                      </a:r>
                      <a:r>
                        <a:rPr sz="1000" spc="8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lugares</a:t>
                      </a:r>
                      <a:r>
                        <a:rPr sz="1000" spc="1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aislados</a:t>
                      </a:r>
                      <a:r>
                        <a:rPr sz="1000" spc="114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L="158750">
                        <a:lnSpc>
                          <a:spcPts val="1135"/>
                        </a:lnSpc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lejos</a:t>
                      </a:r>
                      <a:r>
                        <a:rPr sz="10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1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servicios</a:t>
                      </a:r>
                      <a:r>
                        <a:rPr sz="1000" spc="114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básicos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b="1" spc="-25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11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marL="97790">
                        <a:lnSpc>
                          <a:spcPts val="1190"/>
                        </a:lnSpc>
                        <a:spcBef>
                          <a:spcPts val="10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Falta</a:t>
                      </a:r>
                      <a:r>
                        <a:rPr sz="1000" spc="4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esfuerzo</a:t>
                      </a: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</a:t>
                      </a: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flojera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Bef>
                          <a:spcPts val="40"/>
                        </a:spcBef>
                      </a:pPr>
                      <a:r>
                        <a:rPr sz="1100" b="1" spc="11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Bef>
                          <a:spcPts val="4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11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Bef>
                          <a:spcPts val="40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55"/>
                        </a:lnSpc>
                        <a:spcBef>
                          <a:spcPts val="4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Bef>
                          <a:spcPts val="40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Bef>
                          <a:spcPts val="4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Bef>
                          <a:spcPts val="4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Bef>
                          <a:spcPts val="4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55"/>
                        </a:lnSpc>
                        <a:spcBef>
                          <a:spcPts val="4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Bef>
                          <a:spcPts val="4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55"/>
                        </a:lnSpc>
                        <a:spcBef>
                          <a:spcPts val="40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55"/>
                        </a:lnSpc>
                        <a:spcBef>
                          <a:spcPts val="4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55"/>
                        </a:lnSpc>
                        <a:spcBef>
                          <a:spcPts val="40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Bef>
                          <a:spcPts val="4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255"/>
                        </a:lnSpc>
                        <a:spcBef>
                          <a:spcPts val="4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5"/>
                        </a:lnSpc>
                        <a:spcBef>
                          <a:spcPts val="4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255"/>
                        </a:lnSpc>
                        <a:spcBef>
                          <a:spcPts val="40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55"/>
                        </a:lnSpc>
                        <a:spcBef>
                          <a:spcPts val="40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55"/>
                        </a:lnSpc>
                        <a:spcBef>
                          <a:spcPts val="4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55"/>
                        </a:lnSpc>
                        <a:spcBef>
                          <a:spcPts val="40"/>
                        </a:spcBef>
                      </a:pPr>
                      <a:r>
                        <a:rPr sz="1100" spc="-2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10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55"/>
                        </a:lnSpc>
                        <a:spcBef>
                          <a:spcPts val="4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Falta</a:t>
                      </a: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tiempo</a:t>
                      </a:r>
                      <a:r>
                        <a:rPr sz="1000" spc="6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libre</a:t>
                      </a:r>
                      <a:r>
                        <a:rPr sz="10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o</a:t>
                      </a:r>
                      <a:r>
                        <a:rPr sz="1000" spc="4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2540" algn="r">
                        <a:lnSpc>
                          <a:spcPts val="1130"/>
                        </a:lnSpc>
                      </a:pP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descanso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b="1" spc="9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9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Vivir</a:t>
                      </a:r>
                      <a:r>
                        <a:rPr sz="1000" spc="10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3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de</a:t>
                      </a:r>
                      <a:r>
                        <a:rPr sz="1000" spc="7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forma</a:t>
                      </a:r>
                      <a:r>
                        <a:rPr sz="1000" spc="9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comunitaria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  <a:p>
                      <a:pPr marR="1905" algn="r">
                        <a:lnSpc>
                          <a:spcPts val="1130"/>
                        </a:lnSpc>
                      </a:pPr>
                      <a:r>
                        <a:rPr sz="100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y</a:t>
                      </a:r>
                      <a:r>
                        <a:rPr sz="1000" spc="-1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000" spc="-1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solidaria</a:t>
                      </a:r>
                      <a:endParaRPr sz="1000">
                        <a:latin typeface="Century Gothic"/>
                        <a:cs typeface="Century Gothic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b="1" spc="40" dirty="0">
                          <a:solidFill>
                            <a:srgbClr val="18355F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6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3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65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4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7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4D5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100" spc="-50" dirty="0">
                          <a:solidFill>
                            <a:srgbClr val="18355F"/>
                          </a:solidFill>
                          <a:latin typeface="Century Gothic"/>
                          <a:cs typeface="Century Gothic"/>
                        </a:rPr>
                        <a:t>3</a:t>
                      </a:r>
                      <a:endParaRPr sz="1100">
                        <a:latin typeface="Century Gothic"/>
                        <a:cs typeface="Century Gothic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7609</Words>
  <Application>Microsoft Office PowerPoint</Application>
  <PresentationFormat>Panorámica</PresentationFormat>
  <Paragraphs>6777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8" baseType="lpstr">
      <vt:lpstr>Calibri</vt:lpstr>
      <vt:lpstr>Century Gothic</vt:lpstr>
      <vt:lpstr>Times New Roman</vt:lpstr>
      <vt:lpstr>Office Theme</vt:lpstr>
      <vt:lpstr>Presentación de PowerPoint</vt:lpstr>
      <vt:lpstr>Principales problemas del país – Primera mención</vt:lpstr>
      <vt:lpstr>Principales problemas del país – Total menciones</vt:lpstr>
      <vt:lpstr>Percepción de la proporción de la pobreza en Chile</vt:lpstr>
      <vt:lpstr>Evolución de la pobreza en Chile</vt:lpstr>
      <vt:lpstr>Señales visibles de un país más pobre</vt:lpstr>
      <vt:lpstr>Cercanía con la pobreza</vt:lpstr>
      <vt:lpstr>Cómo se define y representa la pobreza en Chile (1)</vt:lpstr>
      <vt:lpstr>Cómo se define y representa la pobreza en Chile (2)</vt:lpstr>
      <vt:lpstr>Emociones que genera la pobreza</vt:lpstr>
      <vt:lpstr>Razones por las que hoy se habla menos de pobreza</vt:lpstr>
      <vt:lpstr>Principales causas de la pobreza en Chile</vt:lpstr>
      <vt:lpstr>Impactos y consecuencias sociales de la pobreza</vt:lpstr>
      <vt:lpstr>Responsables de terminar con la pobreza</vt:lpstr>
      <vt:lpstr>Medidas más efectivas para reducir la pobreza</vt:lpstr>
      <vt:lpstr>Barreras para salir de la pobreza</vt:lpstr>
      <vt:lpstr>Plataformas donde más se habla de pobreza</vt:lpstr>
      <vt:lpstr>Contextos en que los medios muestran la pobreza</vt:lpstr>
      <vt:lpstr>Imágenes y perfiles asociados a la pobreza en medios</vt:lpstr>
      <vt:lpstr>Actores que hablan sobre pobreza</vt:lpstr>
      <vt:lpstr>Tono con que los medios representan la pobreza</vt:lpstr>
      <vt:lpstr>Percepciones sobre el tratamiento mediático de la pobreza</vt:lpstr>
      <vt:lpstr>Rol esperado de los medios frente a la pobreza – Primera mención</vt:lpstr>
      <vt:lpstr>Rol esperado de los medios frente a la pobreza – Total menciones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Office 18</dc:creator>
  <cp:lastModifiedBy>Office 18</cp:lastModifiedBy>
  <cp:revision>1</cp:revision>
  <dcterms:created xsi:type="dcterms:W3CDTF">2026-06-18T13:10:09Z</dcterms:created>
  <dcterms:modified xsi:type="dcterms:W3CDTF">2026-06-18T13:15:49Z</dcterms:modified>
</cp:coreProperties>
</file>